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Century Gothic" panose="020B0502020202020204" pitchFamily="34" charset="0"/>
      <p:regular r:id="rId28"/>
      <p:bold r:id="rId29"/>
      <p:italic r:id="rId30"/>
      <p:boldItalic r:id="rId31"/>
    </p:embeddedFont>
    <p:embeddedFont>
      <p:font typeface="Comic Sans MS" panose="030F0702030302020204" pitchFamily="66"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Roboto" panose="02010600030101010101"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t>Even if GDP increases, people’s satisfacation in life does not increase.  https://news.gallup.com/opinion/gallup/206468/happiest-unhappiest-countries-world.aspx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89047a80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89047a8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zh-CN">
                <a:solidFill>
                  <a:schemeClr val="dk1"/>
                </a:solidFill>
              </a:rPr>
              <a:t>Cantril ladder, which is standard in social science, to have people choose on a scale of 0 to 10 where they rate their lives (Helliwell et al. 2017).</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CN">
                <a:solidFill>
                  <a:schemeClr val="dk1"/>
                </a:solidFill>
              </a:rPr>
              <a:t>answers are synthesized across three years, 2014-2016 in this case, and the countries are ranked by their correlated happiness levels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Using the data from the 2017 WHR, we will look at the relationship between the each of the six key variables and the happiness score from each country, as well as, the relationship between each pair of two key variables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39575" y="1621475"/>
            <a:ext cx="4756200" cy="12612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Clr>
                <a:schemeClr val="dk1"/>
              </a:buClr>
              <a:buSzPts val="3600"/>
              <a:buFont typeface="Century Gothic"/>
              <a:buNone/>
              <a:defRPr sz="3600">
                <a:solidFill>
                  <a:schemeClr val="dk1"/>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19" name="Google Shape;19;p2"/>
          <p:cNvSpPr txBox="1">
            <a:spLocks noGrp="1"/>
          </p:cNvSpPr>
          <p:nvPr>
            <p:ph type="subTitle" idx="1"/>
          </p:nvPr>
        </p:nvSpPr>
        <p:spPr>
          <a:xfrm>
            <a:off x="339575" y="2935050"/>
            <a:ext cx="4756200" cy="5679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dk2"/>
              </a:buClr>
              <a:buSzPts val="1000"/>
              <a:buFont typeface="Century Gothic"/>
              <a:buNone/>
              <a:defRPr sz="10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8"/>
        <p:cNvGrpSpPr/>
        <p:nvPr/>
      </p:nvGrpSpPr>
      <p:grpSpPr>
        <a:xfrm>
          <a:off x="0" y="0"/>
          <a:ext cx="0" cy="0"/>
          <a:chOff x="0" y="0"/>
          <a:chExt cx="0" cy="0"/>
        </a:xfrm>
      </p:grpSpPr>
      <p:sp>
        <p:nvSpPr>
          <p:cNvPr id="69" name="Google Shape;69;p1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66215" y="1085850"/>
            <a:ext cx="2550798" cy="10858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body" idx="1"/>
          </p:nvPr>
        </p:nvSpPr>
        <p:spPr>
          <a:xfrm>
            <a:off x="3588462" y="1085850"/>
            <a:ext cx="3896998" cy="3429000"/>
          </a:xfrm>
          <a:prstGeom prst="rect">
            <a:avLst/>
          </a:prstGeom>
          <a:noFill/>
          <a:ln>
            <a:noFill/>
          </a:ln>
        </p:spPr>
        <p:txBody>
          <a:bodyPr spcFirstLastPara="1" wrap="square" lIns="91425" tIns="45700" rIns="91425" bIns="45700" anchor="ctr" anchorCtr="0"/>
          <a:lstStyle>
            <a:lvl1pPr marL="457200" lvl="0" indent="-304800" algn="l">
              <a:spcBef>
                <a:spcPts val="750"/>
              </a:spcBef>
              <a:spcAft>
                <a:spcPts val="0"/>
              </a:spcAft>
              <a:buSzPts val="1200"/>
              <a:buChar char="▶"/>
              <a:defRPr sz="1500"/>
            </a:lvl1pPr>
            <a:lvl2pPr marL="914400" lvl="1" indent="-297180" algn="l">
              <a:spcBef>
                <a:spcPts val="750"/>
              </a:spcBef>
              <a:spcAft>
                <a:spcPts val="0"/>
              </a:spcAft>
              <a:buSzPts val="1080"/>
              <a:buChar char="▶"/>
              <a:defRPr sz="1350"/>
            </a:lvl2pPr>
            <a:lvl3pPr marL="1371600" lvl="2" indent="-289560" algn="l">
              <a:spcBef>
                <a:spcPts val="750"/>
              </a:spcBef>
              <a:spcAft>
                <a:spcPts val="0"/>
              </a:spcAft>
              <a:buSzPts val="960"/>
              <a:buChar char="▶"/>
              <a:defRPr sz="1200"/>
            </a:lvl3pPr>
            <a:lvl4pPr marL="1828800" lvl="3" indent="-281939" algn="l">
              <a:spcBef>
                <a:spcPts val="750"/>
              </a:spcBef>
              <a:spcAft>
                <a:spcPts val="0"/>
              </a:spcAft>
              <a:buSzPts val="840"/>
              <a:buChar char="▶"/>
              <a:defRPr sz="1050"/>
            </a:lvl4pPr>
            <a:lvl5pPr marL="2286000" lvl="4" indent="-281939" algn="l">
              <a:spcBef>
                <a:spcPts val="750"/>
              </a:spcBef>
              <a:spcAft>
                <a:spcPts val="0"/>
              </a:spcAft>
              <a:buSzPts val="840"/>
              <a:buChar char="▶"/>
              <a:defRPr sz="1050"/>
            </a:lvl5pPr>
            <a:lvl6pPr marL="2743200" lvl="5" indent="-281939" algn="l">
              <a:spcBef>
                <a:spcPts val="750"/>
              </a:spcBef>
              <a:spcAft>
                <a:spcPts val="0"/>
              </a:spcAft>
              <a:buSzPts val="840"/>
              <a:buChar char="▶"/>
              <a:defRPr sz="1050"/>
            </a:lvl6pPr>
            <a:lvl7pPr marL="3200400" lvl="6" indent="-281939" algn="l">
              <a:spcBef>
                <a:spcPts val="750"/>
              </a:spcBef>
              <a:spcAft>
                <a:spcPts val="0"/>
              </a:spcAft>
              <a:buSzPts val="840"/>
              <a:buChar char="▶"/>
              <a:defRPr sz="1050"/>
            </a:lvl7pPr>
            <a:lvl8pPr marL="3657600" lvl="7" indent="-281940" algn="l">
              <a:spcBef>
                <a:spcPts val="750"/>
              </a:spcBef>
              <a:spcAft>
                <a:spcPts val="0"/>
              </a:spcAft>
              <a:buSzPts val="840"/>
              <a:buChar char="▶"/>
              <a:defRPr sz="1050"/>
            </a:lvl8pPr>
            <a:lvl9pPr marL="4114800" lvl="8" indent="-281940" algn="l">
              <a:spcBef>
                <a:spcPts val="750"/>
              </a:spcBef>
              <a:spcAft>
                <a:spcPts val="0"/>
              </a:spcAft>
              <a:buSzPts val="840"/>
              <a:buChar char="▶"/>
              <a:defRPr sz="1050"/>
            </a:lvl9pPr>
          </a:lstStyle>
          <a:p>
            <a:endParaRPr/>
          </a:p>
        </p:txBody>
      </p:sp>
      <p:sp>
        <p:nvSpPr>
          <p:cNvPr id="75" name="Google Shape;75;p12"/>
          <p:cNvSpPr txBox="1">
            <a:spLocks noGrp="1"/>
          </p:cNvSpPr>
          <p:nvPr>
            <p:ph type="body" idx="2"/>
          </p:nvPr>
        </p:nvSpPr>
        <p:spPr>
          <a:xfrm>
            <a:off x="866215" y="2346961"/>
            <a:ext cx="2550797" cy="2171699"/>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76" name="Google Shape;76;p1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65430" y="1390644"/>
            <a:ext cx="3819680" cy="1181106"/>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2700"/>
              <a:buFont typeface="Century Gothic"/>
              <a:buNone/>
              <a:defRPr sz="27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3"/>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82" name="Google Shape;82;p13"/>
          <p:cNvSpPr txBox="1">
            <a:spLocks noGrp="1"/>
          </p:cNvSpPr>
          <p:nvPr>
            <p:ph type="body" idx="1"/>
          </p:nvPr>
        </p:nvSpPr>
        <p:spPr>
          <a:xfrm>
            <a:off x="866216" y="2743200"/>
            <a:ext cx="3813734" cy="1028700"/>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3" name="Google Shape;83;p1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带描述的全景图片">
  <p:cSld name="带描述的全景图片">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66217" y="3600440"/>
            <a:ext cx="6619243" cy="425054"/>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a:spLocks noGrp="1"/>
          </p:cNvSpPr>
          <p:nvPr>
            <p:ph type="pic" idx="2"/>
          </p:nvPr>
        </p:nvSpPr>
        <p:spPr>
          <a:xfrm>
            <a:off x="866216" y="514350"/>
            <a:ext cx="6619244" cy="27305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89" name="Google Shape;89;p14"/>
          <p:cNvSpPr txBox="1">
            <a:spLocks noGrp="1"/>
          </p:cNvSpPr>
          <p:nvPr>
            <p:ph type="body" idx="1"/>
          </p:nvPr>
        </p:nvSpPr>
        <p:spPr>
          <a:xfrm>
            <a:off x="866217" y="4025494"/>
            <a:ext cx="6619242" cy="370284"/>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0" name="Google Shape;90;p14"/>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描述">
  <p:cSld name="标题和描述">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66216" y="1085850"/>
            <a:ext cx="6619244" cy="14859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body" idx="1"/>
          </p:nvPr>
        </p:nvSpPr>
        <p:spPr>
          <a:xfrm>
            <a:off x="866216" y="2743200"/>
            <a:ext cx="6619244" cy="1771650"/>
          </a:xfrm>
          <a:prstGeom prst="rect">
            <a:avLst/>
          </a:prstGeom>
          <a:noFill/>
          <a:ln>
            <a:noFill/>
          </a:ln>
        </p:spPr>
        <p:txBody>
          <a:bodyPr spcFirstLastPara="1" wrap="square" lIns="91425" tIns="45700" rIns="91425" bIns="45700" anchor="ctr" anchorCtr="0"/>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6" name="Google Shape;96;p1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带描述的引言">
  <p:cSld name="带描述的引言">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181101" y="1085850"/>
            <a:ext cx="5999486" cy="1742531"/>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body" idx="1"/>
          </p:nvPr>
        </p:nvSpPr>
        <p:spPr>
          <a:xfrm>
            <a:off x="1447800" y="2828380"/>
            <a:ext cx="5459737" cy="256631"/>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b="0" i="0" cap="small">
                <a:solidFill>
                  <a:srgbClr val="86D1D8"/>
                </a:solidFill>
                <a:latin typeface="Century Gothic"/>
                <a:ea typeface="Century Gothic"/>
                <a:cs typeface="Century Gothic"/>
                <a:sym typeface="Century Gothic"/>
              </a:defRPr>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2" name="Google Shape;102;p16"/>
          <p:cNvSpPr txBox="1">
            <a:spLocks noGrp="1"/>
          </p:cNvSpPr>
          <p:nvPr>
            <p:ph type="body" idx="2"/>
          </p:nvPr>
        </p:nvSpPr>
        <p:spPr>
          <a:xfrm>
            <a:off x="866216" y="3262993"/>
            <a:ext cx="6619244" cy="1257300"/>
          </a:xfrm>
          <a:prstGeom prst="rect">
            <a:avLst/>
          </a:prstGeom>
          <a:noFill/>
          <a:ln>
            <a:noFill/>
          </a:ln>
        </p:spPr>
        <p:txBody>
          <a:bodyPr spcFirstLastPara="1" wrap="square" lIns="91425" tIns="45700" rIns="91425" bIns="45700" anchor="ctr" anchorCtr="0"/>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3" name="Google Shape;103;p1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
        <p:nvSpPr>
          <p:cNvPr id="106" name="Google Shape;106;p16"/>
          <p:cNvSpPr txBox="1"/>
          <p:nvPr/>
        </p:nvSpPr>
        <p:spPr>
          <a:xfrm>
            <a:off x="673721" y="728440"/>
            <a:ext cx="601434" cy="150041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9150" b="0" i="0">
                <a:solidFill>
                  <a:srgbClr val="86D1D8"/>
                </a:solidFill>
                <a:latin typeface="Arial"/>
                <a:ea typeface="Arial"/>
                <a:cs typeface="Arial"/>
                <a:sym typeface="Arial"/>
              </a:rPr>
              <a:t>“</a:t>
            </a:r>
            <a:endParaRPr/>
          </a:p>
        </p:txBody>
      </p:sp>
      <p:sp>
        <p:nvSpPr>
          <p:cNvPr id="107" name="Google Shape;107;p16"/>
          <p:cNvSpPr txBox="1"/>
          <p:nvPr/>
        </p:nvSpPr>
        <p:spPr>
          <a:xfrm>
            <a:off x="6997868" y="1960341"/>
            <a:ext cx="601434" cy="150041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9150" b="0" i="0">
                <a:solidFill>
                  <a:srgbClr val="86D1D8"/>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66216" y="2343151"/>
            <a:ext cx="6619245" cy="1239885"/>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111" name="Google Shape;111;p1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栏">
  <p:cSld name="3 栏">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474710" y="1485900"/>
            <a:ext cx="2210150"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7" name="Google Shape;117;p18"/>
          <p:cNvSpPr txBox="1">
            <a:spLocks noGrp="1"/>
          </p:cNvSpPr>
          <p:nvPr>
            <p:ph type="body" idx="2"/>
          </p:nvPr>
        </p:nvSpPr>
        <p:spPr>
          <a:xfrm>
            <a:off x="489347" y="2000250"/>
            <a:ext cx="2195513" cy="2692004"/>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8" name="Google Shape;118;p18"/>
          <p:cNvSpPr txBox="1">
            <a:spLocks noGrp="1"/>
          </p:cNvSpPr>
          <p:nvPr>
            <p:ph type="body" idx="3"/>
          </p:nvPr>
        </p:nvSpPr>
        <p:spPr>
          <a:xfrm>
            <a:off x="2912745" y="1485900"/>
            <a:ext cx="2202181"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9" name="Google Shape;119;p18"/>
          <p:cNvSpPr txBox="1">
            <a:spLocks noGrp="1"/>
          </p:cNvSpPr>
          <p:nvPr>
            <p:ph type="body" idx="4"/>
          </p:nvPr>
        </p:nvSpPr>
        <p:spPr>
          <a:xfrm>
            <a:off x="2904829" y="2000250"/>
            <a:ext cx="2210096" cy="2692004"/>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20" name="Google Shape;120;p18"/>
          <p:cNvSpPr txBox="1">
            <a:spLocks noGrp="1"/>
          </p:cNvSpPr>
          <p:nvPr>
            <p:ph type="body" idx="5"/>
          </p:nvPr>
        </p:nvSpPr>
        <p:spPr>
          <a:xfrm>
            <a:off x="5343525" y="1485900"/>
            <a:ext cx="2199085"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1" name="Google Shape;121;p18"/>
          <p:cNvSpPr txBox="1">
            <a:spLocks noGrp="1"/>
          </p:cNvSpPr>
          <p:nvPr>
            <p:ph type="body" idx="6"/>
          </p:nvPr>
        </p:nvSpPr>
        <p:spPr>
          <a:xfrm>
            <a:off x="5343525" y="2000250"/>
            <a:ext cx="2199085" cy="2692004"/>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22" name="Google Shape;122;p18"/>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3" name="Google Shape;123;p18"/>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4" name="Google Shape;124;p1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图片栏">
  <p:cSld name="3 图片栏">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9"/>
          <p:cNvSpPr txBox="1">
            <a:spLocks noGrp="1"/>
          </p:cNvSpPr>
          <p:nvPr>
            <p:ph type="body" idx="1"/>
          </p:nvPr>
        </p:nvSpPr>
        <p:spPr>
          <a:xfrm>
            <a:off x="489347" y="3188212"/>
            <a:ext cx="2205038"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0" name="Google Shape;130;p19"/>
          <p:cNvSpPr>
            <a:spLocks noGrp="1"/>
          </p:cNvSpPr>
          <p:nvPr>
            <p:ph type="pic" idx="2"/>
          </p:nvPr>
        </p:nvSpPr>
        <p:spPr>
          <a:xfrm>
            <a:off x="489347" y="1657350"/>
            <a:ext cx="2205038"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1" name="Google Shape;131;p19"/>
          <p:cNvSpPr txBox="1">
            <a:spLocks noGrp="1"/>
          </p:cNvSpPr>
          <p:nvPr>
            <p:ph type="body" idx="3"/>
          </p:nvPr>
        </p:nvSpPr>
        <p:spPr>
          <a:xfrm>
            <a:off x="489347" y="3620409"/>
            <a:ext cx="2205038" cy="494392"/>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2" name="Google Shape;132;p19"/>
          <p:cNvSpPr txBox="1">
            <a:spLocks noGrp="1"/>
          </p:cNvSpPr>
          <p:nvPr>
            <p:ph type="body" idx="4"/>
          </p:nvPr>
        </p:nvSpPr>
        <p:spPr>
          <a:xfrm>
            <a:off x="2917032" y="3188212"/>
            <a:ext cx="2197894"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3" name="Google Shape;133;p19"/>
          <p:cNvSpPr>
            <a:spLocks noGrp="1"/>
          </p:cNvSpPr>
          <p:nvPr>
            <p:ph type="pic" idx="5"/>
          </p:nvPr>
        </p:nvSpPr>
        <p:spPr>
          <a:xfrm>
            <a:off x="2917031" y="1657350"/>
            <a:ext cx="2197894"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4" name="Google Shape;134;p19"/>
          <p:cNvSpPr txBox="1">
            <a:spLocks noGrp="1"/>
          </p:cNvSpPr>
          <p:nvPr>
            <p:ph type="body" idx="6"/>
          </p:nvPr>
        </p:nvSpPr>
        <p:spPr>
          <a:xfrm>
            <a:off x="2916016" y="3620408"/>
            <a:ext cx="2200805" cy="494392"/>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5" name="Google Shape;135;p19"/>
          <p:cNvSpPr txBox="1">
            <a:spLocks noGrp="1"/>
          </p:cNvSpPr>
          <p:nvPr>
            <p:ph type="body" idx="7"/>
          </p:nvPr>
        </p:nvSpPr>
        <p:spPr>
          <a:xfrm>
            <a:off x="5343525" y="3188212"/>
            <a:ext cx="2199085"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6" name="Google Shape;136;p19"/>
          <p:cNvSpPr>
            <a:spLocks noGrp="1"/>
          </p:cNvSpPr>
          <p:nvPr>
            <p:ph type="pic" idx="8"/>
          </p:nvPr>
        </p:nvSpPr>
        <p:spPr>
          <a:xfrm>
            <a:off x="5343525" y="1657350"/>
            <a:ext cx="2199085"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7" name="Google Shape;137;p19"/>
          <p:cNvSpPr txBox="1">
            <a:spLocks noGrp="1"/>
          </p:cNvSpPr>
          <p:nvPr>
            <p:ph type="body" idx="9"/>
          </p:nvPr>
        </p:nvSpPr>
        <p:spPr>
          <a:xfrm>
            <a:off x="5343432" y="3620406"/>
            <a:ext cx="2201998" cy="494392"/>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38" name="Google Shape;138;p19"/>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9" name="Google Shape;139;p19"/>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40" name="Google Shape;140;p1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0"/>
          <p:cNvSpPr txBox="1">
            <a:spLocks noGrp="1"/>
          </p:cNvSpPr>
          <p:nvPr>
            <p:ph type="body" idx="1"/>
          </p:nvPr>
        </p:nvSpPr>
        <p:spPr>
          <a:xfrm rot="5400000">
            <a:off x="2609131" y="-241959"/>
            <a:ext cx="3146611" cy="6709906"/>
          </a:xfrm>
          <a:prstGeom prst="rect">
            <a:avLst/>
          </a:prstGeom>
          <a:noFill/>
          <a:ln>
            <a:noFill/>
          </a:ln>
        </p:spPr>
        <p:txBody>
          <a:bodyPr spcFirstLastPara="1" wrap="square" lIns="91425" tIns="45700" rIns="91425" bIns="45700" anchor="t" anchorCtr="0"/>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46" name="Google Shape;146;p2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spcBef>
                <a:spcPts val="0"/>
              </a:spcBef>
              <a:spcAft>
                <a:spcPts val="0"/>
              </a:spcAft>
              <a:buClr>
                <a:schemeClr val="lt2"/>
              </a:buClr>
              <a:buSzPts val="2800"/>
              <a:buFont typeface="Century Gothic"/>
              <a:buNone/>
              <a:defRPr/>
            </a:lvl1pPr>
            <a:lvl2pPr lvl="1" algn="l">
              <a:spcBef>
                <a:spcPts val="0"/>
              </a:spcBef>
              <a:spcAft>
                <a:spcPts val="0"/>
              </a:spcAft>
              <a:buClr>
                <a:schemeClr val="lt2"/>
              </a:buClr>
              <a:buSzPts val="2800"/>
              <a:buNone/>
              <a:defRPr/>
            </a:lvl2pPr>
            <a:lvl3pPr lvl="2" algn="l">
              <a:spcBef>
                <a:spcPts val="0"/>
              </a:spcBef>
              <a:spcAft>
                <a:spcPts val="0"/>
              </a:spcAft>
              <a:buClr>
                <a:schemeClr val="lt2"/>
              </a:buClr>
              <a:buSzPts val="2800"/>
              <a:buNone/>
              <a:defRPr/>
            </a:lvl3pPr>
            <a:lvl4pPr lvl="3" algn="l">
              <a:spcBef>
                <a:spcPts val="0"/>
              </a:spcBef>
              <a:spcAft>
                <a:spcPts val="0"/>
              </a:spcAft>
              <a:buClr>
                <a:schemeClr val="lt2"/>
              </a:buClr>
              <a:buSzPts val="2800"/>
              <a:buNone/>
              <a:defRPr/>
            </a:lvl4pPr>
            <a:lvl5pPr lvl="4" algn="l">
              <a:spcBef>
                <a:spcPts val="0"/>
              </a:spcBef>
              <a:spcAft>
                <a:spcPts val="0"/>
              </a:spcAft>
              <a:buClr>
                <a:schemeClr val="lt2"/>
              </a:buClr>
              <a:buSzPts val="2800"/>
              <a:buNone/>
              <a:defRPr/>
            </a:lvl5pPr>
            <a:lvl6pPr lvl="5" algn="l">
              <a:spcBef>
                <a:spcPts val="0"/>
              </a:spcBef>
              <a:spcAft>
                <a:spcPts val="0"/>
              </a:spcAft>
              <a:buClr>
                <a:schemeClr val="lt2"/>
              </a:buClr>
              <a:buSzPts val="2800"/>
              <a:buNone/>
              <a:defRPr/>
            </a:lvl6pPr>
            <a:lvl7pPr lvl="6" algn="l">
              <a:spcBef>
                <a:spcPts val="0"/>
              </a:spcBef>
              <a:spcAft>
                <a:spcPts val="0"/>
              </a:spcAft>
              <a:buClr>
                <a:schemeClr val="lt2"/>
              </a:buClr>
              <a:buSzPts val="2800"/>
              <a:buNone/>
              <a:defRPr/>
            </a:lvl7pPr>
            <a:lvl8pPr lvl="7" algn="l">
              <a:spcBef>
                <a:spcPts val="0"/>
              </a:spcBef>
              <a:spcAft>
                <a:spcPts val="0"/>
              </a:spcAft>
              <a:buClr>
                <a:schemeClr val="lt2"/>
              </a:buClr>
              <a:buSzPts val="2800"/>
              <a:buNone/>
              <a:defRPr/>
            </a:lvl8pPr>
            <a:lvl9pPr lvl="8" algn="l">
              <a:spcBef>
                <a:spcPts val="0"/>
              </a:spcBef>
              <a:spcAft>
                <a:spcPts val="0"/>
              </a:spcAft>
              <a:buClr>
                <a:schemeClr val="lt2"/>
              </a:buClr>
              <a:buSzPts val="2800"/>
              <a:buNone/>
              <a:defRPr/>
            </a:lvl9pPr>
          </a:lstStyle>
          <a:p>
            <a:endParaRPr/>
          </a:p>
        </p:txBody>
      </p:sp>
      <p:sp>
        <p:nvSpPr>
          <p:cNvPr id="23" name="Google Shape;23;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rot="5400000">
            <a:off x="4700588" y="1850231"/>
            <a:ext cx="4369594" cy="131445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1"/>
          <p:cNvSpPr txBox="1">
            <a:spLocks noGrp="1"/>
          </p:cNvSpPr>
          <p:nvPr>
            <p:ph type="body" idx="1"/>
          </p:nvPr>
        </p:nvSpPr>
        <p:spPr>
          <a:xfrm rot="5400000">
            <a:off x="1259683" y="-104773"/>
            <a:ext cx="4026693" cy="5567362"/>
          </a:xfrm>
          <a:prstGeom prst="rect">
            <a:avLst/>
          </a:prstGeom>
          <a:noFill/>
          <a:ln>
            <a:noFill/>
          </a:ln>
        </p:spPr>
        <p:txBody>
          <a:bodyPr spcFirstLastPara="1" wrap="square" lIns="91425" tIns="45700" rIns="91425" bIns="45700" anchor="t" anchorCtr="0"/>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52" name="Google Shape;152;p2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lt2"/>
              </a:buClr>
              <a:buSzPts val="2400"/>
              <a:buFont typeface="Century Gothic"/>
              <a:buNone/>
              <a:defRPr sz="2400"/>
            </a:lvl1pPr>
            <a:lvl2pPr lvl="1" algn="l">
              <a:spcBef>
                <a:spcPts val="0"/>
              </a:spcBef>
              <a:spcAft>
                <a:spcPts val="0"/>
              </a:spcAft>
              <a:buClr>
                <a:schemeClr val="lt2"/>
              </a:buClr>
              <a:buSzPts val="2400"/>
              <a:buNone/>
              <a:defRPr sz="2400"/>
            </a:lvl2pPr>
            <a:lvl3pPr lvl="2" algn="l">
              <a:spcBef>
                <a:spcPts val="0"/>
              </a:spcBef>
              <a:spcAft>
                <a:spcPts val="0"/>
              </a:spcAft>
              <a:buClr>
                <a:schemeClr val="lt2"/>
              </a:buClr>
              <a:buSzPts val="2400"/>
              <a:buNone/>
              <a:defRPr sz="2400"/>
            </a:lvl3pPr>
            <a:lvl4pPr lvl="3" algn="l">
              <a:spcBef>
                <a:spcPts val="0"/>
              </a:spcBef>
              <a:spcAft>
                <a:spcPts val="0"/>
              </a:spcAft>
              <a:buClr>
                <a:schemeClr val="lt2"/>
              </a:buClr>
              <a:buSzPts val="2400"/>
              <a:buNone/>
              <a:defRPr sz="2400"/>
            </a:lvl4pPr>
            <a:lvl5pPr lvl="4" algn="l">
              <a:spcBef>
                <a:spcPts val="0"/>
              </a:spcBef>
              <a:spcAft>
                <a:spcPts val="0"/>
              </a:spcAft>
              <a:buClr>
                <a:schemeClr val="lt2"/>
              </a:buClr>
              <a:buSzPts val="2400"/>
              <a:buNone/>
              <a:defRPr sz="2400"/>
            </a:lvl5pPr>
            <a:lvl6pPr lvl="5" algn="l">
              <a:spcBef>
                <a:spcPts val="0"/>
              </a:spcBef>
              <a:spcAft>
                <a:spcPts val="0"/>
              </a:spcAft>
              <a:buClr>
                <a:schemeClr val="lt2"/>
              </a:buClr>
              <a:buSzPts val="2400"/>
              <a:buNone/>
              <a:defRPr sz="2400"/>
            </a:lvl6pPr>
            <a:lvl7pPr lvl="6" algn="l">
              <a:spcBef>
                <a:spcPts val="0"/>
              </a:spcBef>
              <a:spcAft>
                <a:spcPts val="0"/>
              </a:spcAft>
              <a:buClr>
                <a:schemeClr val="lt2"/>
              </a:buClr>
              <a:buSzPts val="2400"/>
              <a:buNone/>
              <a:defRPr sz="2400"/>
            </a:lvl7pPr>
            <a:lvl8pPr lvl="7" algn="l">
              <a:spcBef>
                <a:spcPts val="0"/>
              </a:spcBef>
              <a:spcAft>
                <a:spcPts val="0"/>
              </a:spcAft>
              <a:buClr>
                <a:schemeClr val="lt2"/>
              </a:buClr>
              <a:buSzPts val="2400"/>
              <a:buNone/>
              <a:defRPr sz="2400"/>
            </a:lvl8pPr>
            <a:lvl9pPr lvl="8" algn="l">
              <a:spcBef>
                <a:spcPts val="0"/>
              </a:spcBef>
              <a:spcAft>
                <a:spcPts val="0"/>
              </a:spcAft>
              <a:buClr>
                <a:schemeClr val="lt2"/>
              </a:buClr>
              <a:buSzPts val="2400"/>
              <a:buNone/>
              <a:defRPr sz="2400"/>
            </a:lvl9pPr>
          </a:lstStyle>
          <a:p>
            <a:endParaRPr/>
          </a:p>
        </p:txBody>
      </p:sp>
      <p:sp>
        <p:nvSpPr>
          <p:cNvPr id="27" name="Google Shape;27;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spcBef>
                <a:spcPts val="0"/>
              </a:spcBef>
              <a:spcAft>
                <a:spcPts val="0"/>
              </a:spcAft>
              <a:buSzPts val="1200"/>
              <a:buChar char="●"/>
              <a:defRPr sz="1200"/>
            </a:lvl1pPr>
            <a:lvl2pPr marL="914400" lvl="1" indent="-304800" algn="l">
              <a:spcBef>
                <a:spcPts val="1600"/>
              </a:spcBef>
              <a:spcAft>
                <a:spcPts val="0"/>
              </a:spcAft>
              <a:buSzPts val="1200"/>
              <a:buChar char="○"/>
              <a:defRPr sz="1200"/>
            </a:lvl2pPr>
            <a:lvl3pPr marL="1371600" lvl="2" indent="-304800" algn="l">
              <a:spcBef>
                <a:spcPts val="1600"/>
              </a:spcBef>
              <a:spcAft>
                <a:spcPts val="0"/>
              </a:spcAft>
              <a:buSzPts val="1200"/>
              <a:buChar char="■"/>
              <a:defRPr sz="1200"/>
            </a:lvl3pPr>
            <a:lvl4pPr marL="1828800" lvl="3" indent="-304800" algn="l">
              <a:spcBef>
                <a:spcPts val="1600"/>
              </a:spcBef>
              <a:spcAft>
                <a:spcPts val="0"/>
              </a:spcAft>
              <a:buSzPts val="1200"/>
              <a:buChar char="●"/>
              <a:defRPr sz="1200"/>
            </a:lvl4pPr>
            <a:lvl5pPr marL="2286000" lvl="4" indent="-304800" algn="l">
              <a:spcBef>
                <a:spcPts val="1600"/>
              </a:spcBef>
              <a:spcAft>
                <a:spcPts val="0"/>
              </a:spcAft>
              <a:buSzPts val="1200"/>
              <a:buChar char="○"/>
              <a:defRPr sz="1200"/>
            </a:lvl5pPr>
            <a:lvl6pPr marL="2743200" lvl="5" indent="-304800" algn="l">
              <a:spcBef>
                <a:spcPts val="1600"/>
              </a:spcBef>
              <a:spcAft>
                <a:spcPts val="0"/>
              </a:spcAft>
              <a:buSzPts val="1200"/>
              <a:buChar char="■"/>
              <a:defRPr sz="1200"/>
            </a:lvl6pPr>
            <a:lvl7pPr marL="3200400" lvl="6" indent="-304800" algn="l">
              <a:spcBef>
                <a:spcPts val="1600"/>
              </a:spcBef>
              <a:spcAft>
                <a:spcPts val="0"/>
              </a:spcAft>
              <a:buSzPts val="1200"/>
              <a:buChar char="●"/>
              <a:defRPr sz="1200"/>
            </a:lvl7pPr>
            <a:lvl8pPr marL="3657600" lvl="7" indent="-304800" algn="l">
              <a:spcBef>
                <a:spcPts val="1600"/>
              </a:spcBef>
              <a:spcAft>
                <a:spcPts val="0"/>
              </a:spcAft>
              <a:buSzPts val="1200"/>
              <a:buChar char="○"/>
              <a:defRPr sz="1200"/>
            </a:lvl8pPr>
            <a:lvl9pPr marL="4114800" lvl="8" indent="-304800" algn="l">
              <a:spcBef>
                <a:spcPts val="1600"/>
              </a:spcBef>
              <a:spcAft>
                <a:spcPts val="1600"/>
              </a:spcAft>
              <a:buSzPts val="1200"/>
              <a:buChar char="■"/>
              <a:defRPr sz="1200"/>
            </a:lvl9pPr>
          </a:lstStyle>
          <a:p>
            <a:endParaRPr/>
          </a:p>
        </p:txBody>
      </p:sp>
      <p:sp>
        <p:nvSpPr>
          <p:cNvPr id="28" name="Google Shape;2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1pPr>
            <a:lvl2pPr marL="0" marR="0" lvl="1"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2pPr>
            <a:lvl3pPr marL="0" marR="0" lvl="2"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3pPr>
            <a:lvl4pPr marL="0" marR="0" lvl="3"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4pPr>
            <a:lvl5pPr marL="0" marR="0" lvl="4"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5pPr>
            <a:lvl6pPr marL="0" marR="0" lvl="5"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6pPr>
            <a:lvl7pPr marL="0" marR="0" lvl="6"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7pPr>
            <a:lvl8pPr marL="0" marR="0" lvl="7"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8pPr>
            <a:lvl9pPr marL="0" marR="0" lvl="8" indent="0" algn="r">
              <a:spcBef>
                <a:spcPts val="0"/>
              </a:spcBef>
              <a:spcAft>
                <a:spcPts val="0"/>
              </a:spcAft>
              <a:buClr>
                <a:schemeClr val="lt1"/>
              </a:buClr>
              <a:buSzPts val="2100"/>
              <a:buFont typeface="Century Gothic"/>
              <a:buNone/>
              <a:defRPr sz="2100" b="0" i="0">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866216" y="1085850"/>
            <a:ext cx="6619244" cy="2497186"/>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866216" y="3583035"/>
            <a:ext cx="6619244" cy="646065"/>
          </a:xfrm>
          <a:prstGeom prst="rect">
            <a:avLst/>
          </a:prstGeom>
          <a:noFill/>
          <a:ln>
            <a:noFill/>
          </a:ln>
        </p:spPr>
        <p:txBody>
          <a:bodyPr spcFirstLastPara="1" wrap="square" lIns="91425" tIns="45700" rIns="91425" bIns="45700" anchor="t" anchorCtr="0"/>
          <a:lstStyle>
            <a:lvl1pPr lvl="0" algn="l">
              <a:spcBef>
                <a:spcPts val="750"/>
              </a:spcBef>
              <a:spcAft>
                <a:spcPts val="0"/>
              </a:spcAft>
              <a:buSzPts val="1200"/>
              <a:buNone/>
              <a:defRPr cap="none">
                <a:solidFill>
                  <a:srgbClr val="86D1D8"/>
                </a:solidFill>
              </a:defRPr>
            </a:lvl1pPr>
            <a:lvl2pPr lvl="1" algn="ctr">
              <a:spcBef>
                <a:spcPts val="750"/>
              </a:spcBef>
              <a:spcAft>
                <a:spcPts val="0"/>
              </a:spcAft>
              <a:buSzPts val="1080"/>
              <a:buNone/>
              <a:defRPr>
                <a:solidFill>
                  <a:schemeClr val="lt1"/>
                </a:solidFill>
              </a:defRPr>
            </a:lvl2pPr>
            <a:lvl3pPr lvl="2" algn="ctr">
              <a:spcBef>
                <a:spcPts val="750"/>
              </a:spcBef>
              <a:spcAft>
                <a:spcPts val="0"/>
              </a:spcAft>
              <a:buSzPts val="960"/>
              <a:buNone/>
              <a:defRPr>
                <a:solidFill>
                  <a:schemeClr val="lt1"/>
                </a:solidFill>
              </a:defRPr>
            </a:lvl3pPr>
            <a:lvl4pPr lvl="3" algn="ctr">
              <a:spcBef>
                <a:spcPts val="750"/>
              </a:spcBef>
              <a:spcAft>
                <a:spcPts val="0"/>
              </a:spcAft>
              <a:buSzPts val="840"/>
              <a:buNone/>
              <a:defRPr>
                <a:solidFill>
                  <a:schemeClr val="lt1"/>
                </a:solidFill>
              </a:defRPr>
            </a:lvl4pPr>
            <a:lvl5pPr lvl="4" algn="ctr">
              <a:spcBef>
                <a:spcPts val="750"/>
              </a:spcBef>
              <a:spcAft>
                <a:spcPts val="0"/>
              </a:spcAft>
              <a:buSzPts val="840"/>
              <a:buNone/>
              <a:defRPr>
                <a:solidFill>
                  <a:schemeClr val="lt1"/>
                </a:solidFill>
              </a:defRPr>
            </a:lvl5pPr>
            <a:lvl6pPr lvl="5" algn="ctr">
              <a:spcBef>
                <a:spcPts val="750"/>
              </a:spcBef>
              <a:spcAft>
                <a:spcPts val="0"/>
              </a:spcAft>
              <a:buSzPts val="840"/>
              <a:buNone/>
              <a:defRPr>
                <a:solidFill>
                  <a:schemeClr val="lt1"/>
                </a:solidFill>
              </a:defRPr>
            </a:lvl6pPr>
            <a:lvl7pPr lvl="6" algn="ctr">
              <a:spcBef>
                <a:spcPts val="750"/>
              </a:spcBef>
              <a:spcAft>
                <a:spcPts val="0"/>
              </a:spcAft>
              <a:buSzPts val="840"/>
              <a:buNone/>
              <a:defRPr>
                <a:solidFill>
                  <a:schemeClr val="lt1"/>
                </a:solidFill>
              </a:defRPr>
            </a:lvl7pPr>
            <a:lvl8pPr lvl="7" algn="ctr">
              <a:spcBef>
                <a:spcPts val="750"/>
              </a:spcBef>
              <a:spcAft>
                <a:spcPts val="0"/>
              </a:spcAft>
              <a:buSzPts val="840"/>
              <a:buNone/>
              <a:defRPr>
                <a:solidFill>
                  <a:schemeClr val="lt1"/>
                </a:solidFill>
              </a:defRPr>
            </a:lvl8pPr>
            <a:lvl9pPr lvl="8" algn="ctr">
              <a:spcBef>
                <a:spcPts val="750"/>
              </a:spcBef>
              <a:spcAft>
                <a:spcPts val="0"/>
              </a:spcAft>
              <a:buSzPts val="840"/>
              <a:buNone/>
              <a:defRPr>
                <a:solidFill>
                  <a:schemeClr val="lt1"/>
                </a:solidFill>
              </a:defRPr>
            </a:lvl9pPr>
          </a:lstStyle>
          <a:p>
            <a:endParaRPr/>
          </a:p>
        </p:txBody>
      </p:sp>
      <p:sp>
        <p:nvSpPr>
          <p:cNvPr id="32" name="Google Shape;32;p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38" name="Google Shape;38;p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66217" y="2146300"/>
            <a:ext cx="6619243" cy="1436735"/>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44" name="Google Shape;44;p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27485" y="1545432"/>
            <a:ext cx="3297254" cy="3146822"/>
          </a:xfrm>
          <a:prstGeom prst="rect">
            <a:avLst/>
          </a:prstGeom>
          <a:noFill/>
          <a:ln>
            <a:noFill/>
          </a:ln>
        </p:spPr>
        <p:txBody>
          <a:bodyPr spcFirstLastPara="1" wrap="square" lIns="91425" tIns="45700" rIns="91425" bIns="45700" anchor="t" anchorCtr="0"/>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0" name="Google Shape;50;p8"/>
          <p:cNvSpPr txBox="1">
            <a:spLocks noGrp="1"/>
          </p:cNvSpPr>
          <p:nvPr>
            <p:ph type="body" idx="2"/>
          </p:nvPr>
        </p:nvSpPr>
        <p:spPr>
          <a:xfrm>
            <a:off x="4240870" y="1542069"/>
            <a:ext cx="3297256" cy="3150184"/>
          </a:xfrm>
          <a:prstGeom prst="rect">
            <a:avLst/>
          </a:prstGeom>
          <a:noFill/>
          <a:ln>
            <a:noFill/>
          </a:ln>
        </p:spPr>
        <p:txBody>
          <a:bodyPr spcFirstLastPara="1" wrap="square" lIns="91425" tIns="45700" rIns="91425" bIns="45700" anchor="t" anchorCtr="0"/>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1" name="Google Shape;51;p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315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827485" y="1428750"/>
            <a:ext cx="3297254"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57" name="Google Shape;57;p9"/>
          <p:cNvSpPr txBox="1">
            <a:spLocks noGrp="1"/>
          </p:cNvSpPr>
          <p:nvPr>
            <p:ph type="body" idx="2"/>
          </p:nvPr>
        </p:nvSpPr>
        <p:spPr>
          <a:xfrm>
            <a:off x="827485" y="1885950"/>
            <a:ext cx="3297254" cy="2806304"/>
          </a:xfrm>
          <a:prstGeom prst="rect">
            <a:avLst/>
          </a:prstGeom>
          <a:noFill/>
          <a:ln>
            <a:noFill/>
          </a:ln>
        </p:spPr>
        <p:txBody>
          <a:bodyPr spcFirstLastPara="1" wrap="square" lIns="91425" tIns="45700" rIns="91425" bIns="45700" anchor="t" anchorCtr="0"/>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8" name="Google Shape;58;p9"/>
          <p:cNvSpPr txBox="1">
            <a:spLocks noGrp="1"/>
          </p:cNvSpPr>
          <p:nvPr>
            <p:ph type="body" idx="3"/>
          </p:nvPr>
        </p:nvSpPr>
        <p:spPr>
          <a:xfrm>
            <a:off x="4240872" y="1428750"/>
            <a:ext cx="3297254" cy="432197"/>
          </a:xfrm>
          <a:prstGeom prst="rect">
            <a:avLst/>
          </a:prstGeom>
          <a:noFill/>
          <a:ln>
            <a:noFill/>
          </a:ln>
        </p:spPr>
        <p:txBody>
          <a:bodyPr spcFirstLastPara="1" wrap="square" lIns="91425" tIns="45700" rIns="91425" bIns="45700" anchor="b" anchorCtr="0"/>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59" name="Google Shape;59;p9"/>
          <p:cNvSpPr txBox="1">
            <a:spLocks noGrp="1"/>
          </p:cNvSpPr>
          <p:nvPr>
            <p:ph type="body" idx="4"/>
          </p:nvPr>
        </p:nvSpPr>
        <p:spPr>
          <a:xfrm>
            <a:off x="4240872" y="1885950"/>
            <a:ext cx="3297254" cy="2806304"/>
          </a:xfrm>
          <a:prstGeom prst="rect">
            <a:avLst/>
          </a:prstGeom>
          <a:noFill/>
          <a:ln>
            <a:noFill/>
          </a:ln>
        </p:spPr>
        <p:txBody>
          <a:bodyPr spcFirstLastPara="1" wrap="square" lIns="91425" tIns="45700" rIns="91425" bIns="45700" anchor="t" anchorCtr="0"/>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60" name="Google Shape;60;p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3">
            <a:alphaModFix/>
          </a:blip>
          <a:srcRect l="3613"/>
          <a:stretch/>
        </p:blipFill>
        <p:spPr>
          <a:xfrm>
            <a:off x="0" y="2002264"/>
            <a:ext cx="3027759" cy="3141236"/>
          </a:xfrm>
          <a:prstGeom prst="rect">
            <a:avLst/>
          </a:prstGeom>
          <a:noFill/>
          <a:ln>
            <a:noFill/>
          </a:ln>
        </p:spPr>
      </p:pic>
      <p:pic>
        <p:nvPicPr>
          <p:cNvPr id="7" name="Google Shape;7;p1"/>
          <p:cNvPicPr preferRelativeResize="0"/>
          <p:nvPr/>
        </p:nvPicPr>
        <p:blipFill rotWithShape="1">
          <a:blip r:embed="rId24">
            <a:alphaModFix/>
          </a:blip>
          <a:srcRect l="35640"/>
          <a:stretch/>
        </p:blipFill>
        <p:spPr>
          <a:xfrm>
            <a:off x="0" y="2169261"/>
            <a:ext cx="1141809" cy="1774090"/>
          </a:xfrm>
          <a:prstGeom prst="rect">
            <a:avLst/>
          </a:prstGeom>
          <a:noFill/>
          <a:ln>
            <a:noFill/>
          </a:ln>
        </p:spPr>
      </p:pic>
      <p:sp>
        <p:nvSpPr>
          <p:cNvPr id="8" name="Google Shape;8;p1"/>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
          <p:cNvPicPr preferRelativeResize="0"/>
          <p:nvPr/>
        </p:nvPicPr>
        <p:blipFill rotWithShape="1">
          <a:blip r:embed="rId25">
            <a:alphaModFix/>
          </a:blip>
          <a:srcRect t="28812"/>
          <a:stretch/>
        </p:blipFill>
        <p:spPr>
          <a:xfrm>
            <a:off x="5999560" y="1"/>
            <a:ext cx="1202540" cy="856055"/>
          </a:xfrm>
          <a:prstGeom prst="rect">
            <a:avLst/>
          </a:prstGeom>
          <a:noFill/>
          <a:ln>
            <a:noFill/>
          </a:ln>
        </p:spPr>
      </p:pic>
      <p:pic>
        <p:nvPicPr>
          <p:cNvPr id="10" name="Google Shape;10;p1"/>
          <p:cNvPicPr preferRelativeResize="0"/>
          <p:nvPr/>
        </p:nvPicPr>
        <p:blipFill rotWithShape="1">
          <a:blip r:embed="rId26">
            <a:alphaModFix/>
          </a:blip>
          <a:srcRect b="23320"/>
          <a:stretch/>
        </p:blipFill>
        <p:spPr>
          <a:xfrm>
            <a:off x="6454408" y="4572000"/>
            <a:ext cx="745301" cy="571500"/>
          </a:xfrm>
          <a:prstGeom prst="rect">
            <a:avLst/>
          </a:prstGeom>
          <a:noFill/>
          <a:ln>
            <a:noFill/>
          </a:ln>
        </p:spPr>
      </p:pic>
      <p:sp>
        <p:nvSpPr>
          <p:cNvPr id="11" name="Google Shape;11;p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2"/>
              </a:buClr>
              <a:buSzPts val="3150"/>
              <a:buFont typeface="Century Gothic"/>
              <a:buNone/>
              <a:defRPr sz="315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lstStyle>
            <a:lvl1pPr marL="457200" marR="0" lvl="0" indent="-304800" algn="l" rtl="0">
              <a:spcBef>
                <a:spcPts val="75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7180" algn="l" rtl="0">
              <a:spcBef>
                <a:spcPts val="750"/>
              </a:spcBef>
              <a:spcAft>
                <a:spcPts val="0"/>
              </a:spcAft>
              <a:buClr>
                <a:srgbClr val="86D1D8"/>
              </a:buClr>
              <a:buSzPts val="1080"/>
              <a:buFont typeface="Noto Sans Symbols"/>
              <a:buChar char="▶"/>
              <a:defRPr sz="1350" b="0" i="0" u="none" strike="noStrike" cap="none">
                <a:solidFill>
                  <a:schemeClr val="lt1"/>
                </a:solidFill>
                <a:latin typeface="Century Gothic"/>
                <a:ea typeface="Century Gothic"/>
                <a:cs typeface="Century Gothic"/>
                <a:sym typeface="Century Gothic"/>
              </a:defRPr>
            </a:lvl2pPr>
            <a:lvl3pPr marL="1371600" marR="0" lvl="2" indent="-289560" algn="l" rtl="0">
              <a:spcBef>
                <a:spcPts val="750"/>
              </a:spcBef>
              <a:spcAft>
                <a:spcPts val="0"/>
              </a:spcAft>
              <a:buClr>
                <a:srgbClr val="86D1D8"/>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4pPr>
            <a:lvl5pPr marL="2286000" marR="0" lvl="4"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5pPr>
            <a:lvl6pPr marL="2743200" marR="0" lvl="5"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6pPr>
            <a:lvl7pPr marL="3200400" marR="0" lvl="6"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7pPr>
            <a:lvl8pPr marL="3657600" marR="0" lvl="7"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8pPr>
            <a:lvl9pPr marL="4114800" marR="0" lvl="8"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25"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825"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2"/>
            </a:gs>
          </a:gsLst>
          <a:path path="circle">
            <a:fillToRect l="100000" t="100000"/>
          </a:path>
          <a:tileRect r="-100000" b="-100000"/>
        </a:gradFill>
        <a:effectLst/>
      </p:bgPr>
    </p:bg>
    <p:spTree>
      <p:nvGrpSpPr>
        <p:cNvPr id="1" name="Shape 158"/>
        <p:cNvGrpSpPr/>
        <p:nvPr/>
      </p:nvGrpSpPr>
      <p:grpSpPr>
        <a:xfrm>
          <a:off x="0" y="0"/>
          <a:ext cx="0" cy="0"/>
          <a:chOff x="0" y="0"/>
          <a:chExt cx="0" cy="0"/>
        </a:xfrm>
      </p:grpSpPr>
      <p:pic>
        <p:nvPicPr>
          <p:cNvPr id="159" name="Google Shape;159;p22"/>
          <p:cNvPicPr preferRelativeResize="0"/>
          <p:nvPr/>
        </p:nvPicPr>
        <p:blipFill rotWithShape="1">
          <a:blip r:embed="rId3">
            <a:alphaModFix/>
          </a:blip>
          <a:srcRect l="3985" t="7366" r="3745" b="7374"/>
          <a:stretch/>
        </p:blipFill>
        <p:spPr>
          <a:xfrm>
            <a:off x="5236775" y="910700"/>
            <a:ext cx="3167101" cy="3450376"/>
          </a:xfrm>
          <a:prstGeom prst="rect">
            <a:avLst/>
          </a:prstGeom>
          <a:noFill/>
          <a:ln>
            <a:noFill/>
          </a:ln>
        </p:spPr>
      </p:pic>
      <p:sp>
        <p:nvSpPr>
          <p:cNvPr id="160" name="Google Shape;160;p22"/>
          <p:cNvSpPr txBox="1">
            <a:spLocks noGrp="1"/>
          </p:cNvSpPr>
          <p:nvPr>
            <p:ph type="ctrTitle"/>
          </p:nvPr>
        </p:nvSpPr>
        <p:spPr>
          <a:xfrm>
            <a:off x="217150" y="673449"/>
            <a:ext cx="4623900" cy="328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zh-CN" b="1">
                <a:solidFill>
                  <a:srgbClr val="FFFFFF"/>
                </a:solidFill>
              </a:rPr>
              <a:t>Using Regression Analysis to Predict Happiness Scores of a Country</a:t>
            </a:r>
            <a:endParaRPr b="1">
              <a:solidFill>
                <a:srgbClr val="FFFFFF"/>
              </a:solidFill>
            </a:endParaRPr>
          </a:p>
          <a:p>
            <a:pPr marL="0" lvl="0" indent="0" algn="l" rtl="0">
              <a:lnSpc>
                <a:spcPct val="100000"/>
              </a:lnSpc>
              <a:spcBef>
                <a:spcPts val="0"/>
              </a:spcBef>
              <a:spcAft>
                <a:spcPts val="0"/>
              </a:spcAft>
              <a:buSzPts val="3600"/>
              <a:buFont typeface="Century Gothic"/>
              <a:buNone/>
            </a:pPr>
            <a:endParaRPr/>
          </a:p>
        </p:txBody>
      </p:sp>
      <p:sp>
        <p:nvSpPr>
          <p:cNvPr id="161" name="Google Shape;161;p22"/>
          <p:cNvSpPr txBox="1">
            <a:spLocks noGrp="1"/>
          </p:cNvSpPr>
          <p:nvPr>
            <p:ph type="subTitle" idx="1"/>
          </p:nvPr>
        </p:nvSpPr>
        <p:spPr>
          <a:xfrm>
            <a:off x="237250" y="4256400"/>
            <a:ext cx="8906700" cy="5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sz="1800" b="1">
                <a:solidFill>
                  <a:srgbClr val="FFFFFF"/>
                </a:solidFill>
              </a:rPr>
              <a:t>Group 7</a:t>
            </a:r>
            <a:endParaRPr>
              <a:solidFill>
                <a:srgbClr val="FFFFFF"/>
              </a:solidFill>
            </a:endParaRPr>
          </a:p>
          <a:p>
            <a:pPr marL="0" lvl="0" indent="0" algn="l" rtl="0">
              <a:lnSpc>
                <a:spcPct val="100000"/>
              </a:lnSpc>
              <a:spcBef>
                <a:spcPts val="0"/>
              </a:spcBef>
              <a:spcAft>
                <a:spcPts val="0"/>
              </a:spcAft>
              <a:buClr>
                <a:schemeClr val="dk1"/>
              </a:buClr>
              <a:buSzPts val="1100"/>
              <a:buFont typeface="Arial"/>
              <a:buNone/>
            </a:pPr>
            <a:r>
              <a:rPr lang="zh-CN" sz="2200" b="1">
                <a:solidFill>
                  <a:srgbClr val="FFFFFF"/>
                </a:solidFill>
              </a:rPr>
              <a:t>Yinuo Sun, Meagan Rathjen, Chenghan Ying &amp; Haoran Zhang</a:t>
            </a:r>
            <a:endParaRPr sz="22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311700" y="1325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Result</a:t>
            </a:r>
            <a:endParaRPr>
              <a:solidFill>
                <a:srgbClr val="000000"/>
              </a:solidFill>
            </a:endParaRPr>
          </a:p>
        </p:txBody>
      </p:sp>
      <p:sp>
        <p:nvSpPr>
          <p:cNvPr id="233" name="Google Shape;233;p31"/>
          <p:cNvSpPr txBox="1">
            <a:spLocks noGrp="1"/>
          </p:cNvSpPr>
          <p:nvPr>
            <p:ph type="body" idx="1"/>
          </p:nvPr>
        </p:nvSpPr>
        <p:spPr>
          <a:xfrm>
            <a:off x="380375" y="9274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500"/>
              </a:spcAft>
              <a:buClr>
                <a:schemeClr val="dk1"/>
              </a:buClr>
              <a:buSzPts val="1100"/>
              <a:buFont typeface="Arial"/>
              <a:buNone/>
            </a:pPr>
            <a:r>
              <a:rPr lang="zh-CN">
                <a:solidFill>
                  <a:srgbClr val="FFFFFF"/>
                </a:solidFill>
              </a:rPr>
              <a:t>All the parameters are significant according to the F test and P-value. </a:t>
            </a:r>
            <a:endParaRPr>
              <a:solidFill>
                <a:srgbClr val="FFFFFF"/>
              </a:solidFill>
            </a:endParaRPr>
          </a:p>
        </p:txBody>
      </p:sp>
      <p:sp>
        <p:nvSpPr>
          <p:cNvPr id="234" name="Google Shape;234;p31"/>
          <p:cNvSpPr txBox="1"/>
          <p:nvPr/>
        </p:nvSpPr>
        <p:spPr>
          <a:xfrm>
            <a:off x="380375" y="1358497"/>
            <a:ext cx="55881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CN" sz="1800" i="1" dirty="0">
                <a:solidFill>
                  <a:srgbClr val="FFFFFF"/>
                </a:solidFill>
                <a:latin typeface="Century Gothic"/>
                <a:ea typeface="Century Gothic"/>
                <a:cs typeface="Century Gothic"/>
                <a:sym typeface="Century Gothic"/>
              </a:rPr>
              <a:t>Parameter estimates table for primary full model.</a:t>
            </a:r>
            <a:endParaRPr sz="1800" dirty="0">
              <a:solidFill>
                <a:srgbClr val="FFFFFF"/>
              </a:solidFill>
              <a:latin typeface="Century Gothic"/>
              <a:ea typeface="Century Gothic"/>
              <a:cs typeface="Century Gothic"/>
              <a:sym typeface="Century Gothic"/>
            </a:endParaRPr>
          </a:p>
        </p:txBody>
      </p:sp>
      <p:pic>
        <p:nvPicPr>
          <p:cNvPr id="235" name="Google Shape;235;p31"/>
          <p:cNvPicPr preferRelativeResize="0"/>
          <p:nvPr/>
        </p:nvPicPr>
        <p:blipFill rotWithShape="1">
          <a:blip r:embed="rId3">
            <a:alphaModFix/>
          </a:blip>
          <a:srcRect/>
          <a:stretch/>
        </p:blipFill>
        <p:spPr>
          <a:xfrm>
            <a:off x="311700" y="1883419"/>
            <a:ext cx="3829050" cy="1495425"/>
          </a:xfrm>
          <a:prstGeom prst="rect">
            <a:avLst/>
          </a:prstGeom>
          <a:noFill/>
          <a:ln>
            <a:noFill/>
          </a:ln>
        </p:spPr>
      </p:pic>
      <p:pic>
        <p:nvPicPr>
          <p:cNvPr id="236" name="Google Shape;236;p31"/>
          <p:cNvPicPr preferRelativeResize="0"/>
          <p:nvPr/>
        </p:nvPicPr>
        <p:blipFill rotWithShape="1">
          <a:blip r:embed="rId4">
            <a:alphaModFix/>
          </a:blip>
          <a:srcRect/>
          <a:stretch/>
        </p:blipFill>
        <p:spPr>
          <a:xfrm>
            <a:off x="4572000" y="1871676"/>
            <a:ext cx="3971925" cy="1771650"/>
          </a:xfrm>
          <a:prstGeom prst="rect">
            <a:avLst/>
          </a:prstGeom>
          <a:noFill/>
          <a:ln>
            <a:noFill/>
          </a:ln>
        </p:spPr>
      </p:pic>
      <p:pic>
        <p:nvPicPr>
          <p:cNvPr id="3" name="图片 2">
            <a:extLst>
              <a:ext uri="{FF2B5EF4-FFF2-40B4-BE49-F238E27FC236}">
                <a16:creationId xmlns:a16="http://schemas.microsoft.com/office/drawing/2014/main" id="{6EDDB294-0630-4B36-8B81-24A246D393E1}"/>
              </a:ext>
            </a:extLst>
          </p:cNvPr>
          <p:cNvPicPr>
            <a:picLocks noChangeAspect="1"/>
          </p:cNvPicPr>
          <p:nvPr/>
        </p:nvPicPr>
        <p:blipFill>
          <a:blip r:embed="rId5"/>
          <a:stretch>
            <a:fillRect/>
          </a:stretch>
        </p:blipFill>
        <p:spPr>
          <a:xfrm>
            <a:off x="311700" y="3819163"/>
            <a:ext cx="4597439" cy="11259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311700" y="206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Result</a:t>
            </a:r>
            <a:endParaRPr u="sng"/>
          </a:p>
        </p:txBody>
      </p:sp>
      <p:sp>
        <p:nvSpPr>
          <p:cNvPr id="242" name="Google Shape;242;p32"/>
          <p:cNvSpPr txBox="1">
            <a:spLocks noGrp="1"/>
          </p:cNvSpPr>
          <p:nvPr>
            <p:ph type="body" idx="1"/>
          </p:nvPr>
        </p:nvSpPr>
        <p:spPr>
          <a:xfrm>
            <a:off x="311700" y="779600"/>
            <a:ext cx="8520600" cy="7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500"/>
              </a:spcAft>
              <a:buClr>
                <a:schemeClr val="dk1"/>
              </a:buClr>
              <a:buSzPts val="1100"/>
              <a:buFont typeface="Arial"/>
              <a:buNone/>
            </a:pPr>
            <a:r>
              <a:rPr lang="zh-CN">
                <a:solidFill>
                  <a:srgbClr val="FFFFFF"/>
                </a:solidFill>
              </a:rPr>
              <a:t>Checking assumptions</a:t>
            </a:r>
            <a:endParaRPr>
              <a:solidFill>
                <a:srgbClr val="FFFFFF"/>
              </a:solidFill>
            </a:endParaRPr>
          </a:p>
        </p:txBody>
      </p:sp>
      <p:pic>
        <p:nvPicPr>
          <p:cNvPr id="245" name="Google Shape;245;p32"/>
          <p:cNvPicPr preferRelativeResize="0"/>
          <p:nvPr/>
        </p:nvPicPr>
        <p:blipFill rotWithShape="1">
          <a:blip r:embed="rId3">
            <a:alphaModFix/>
          </a:blip>
          <a:srcRect/>
          <a:stretch/>
        </p:blipFill>
        <p:spPr>
          <a:xfrm>
            <a:off x="523596" y="3734525"/>
            <a:ext cx="3485938" cy="1197700"/>
          </a:xfrm>
          <a:prstGeom prst="rect">
            <a:avLst/>
          </a:prstGeom>
          <a:noFill/>
          <a:ln>
            <a:noFill/>
          </a:ln>
        </p:spPr>
      </p:pic>
      <p:pic>
        <p:nvPicPr>
          <p:cNvPr id="2" name="图片 1">
            <a:extLst>
              <a:ext uri="{FF2B5EF4-FFF2-40B4-BE49-F238E27FC236}">
                <a16:creationId xmlns:a16="http://schemas.microsoft.com/office/drawing/2014/main" id="{64B360A8-2428-4185-BE3E-2A2628596A34}"/>
              </a:ext>
            </a:extLst>
          </p:cNvPr>
          <p:cNvPicPr>
            <a:picLocks noChangeAspect="1"/>
          </p:cNvPicPr>
          <p:nvPr/>
        </p:nvPicPr>
        <p:blipFill>
          <a:blip r:embed="rId4"/>
          <a:stretch>
            <a:fillRect/>
          </a:stretch>
        </p:blipFill>
        <p:spPr>
          <a:xfrm>
            <a:off x="4694150" y="4035574"/>
            <a:ext cx="3719133" cy="821347"/>
          </a:xfrm>
          <a:prstGeom prst="rect">
            <a:avLst/>
          </a:prstGeom>
        </p:spPr>
      </p:pic>
      <p:pic>
        <p:nvPicPr>
          <p:cNvPr id="4" name="图片 3">
            <a:extLst>
              <a:ext uri="{FF2B5EF4-FFF2-40B4-BE49-F238E27FC236}">
                <a16:creationId xmlns:a16="http://schemas.microsoft.com/office/drawing/2014/main" id="{07DB6777-8ED3-4BB7-9898-DBB11271B42A}"/>
              </a:ext>
            </a:extLst>
          </p:cNvPr>
          <p:cNvPicPr>
            <a:picLocks noChangeAspect="1"/>
          </p:cNvPicPr>
          <p:nvPr/>
        </p:nvPicPr>
        <p:blipFill>
          <a:blip r:embed="rId5"/>
          <a:stretch>
            <a:fillRect/>
          </a:stretch>
        </p:blipFill>
        <p:spPr>
          <a:xfrm>
            <a:off x="4572000" y="1030877"/>
            <a:ext cx="4116100" cy="2547209"/>
          </a:xfrm>
          <a:prstGeom prst="rect">
            <a:avLst/>
          </a:prstGeom>
        </p:spPr>
      </p:pic>
      <p:pic>
        <p:nvPicPr>
          <p:cNvPr id="6" name="图片 5">
            <a:extLst>
              <a:ext uri="{FF2B5EF4-FFF2-40B4-BE49-F238E27FC236}">
                <a16:creationId xmlns:a16="http://schemas.microsoft.com/office/drawing/2014/main" id="{A268D816-98D1-484A-AAAF-140D2A0DD777}"/>
              </a:ext>
            </a:extLst>
          </p:cNvPr>
          <p:cNvPicPr>
            <a:picLocks noChangeAspect="1"/>
          </p:cNvPicPr>
          <p:nvPr/>
        </p:nvPicPr>
        <p:blipFill>
          <a:blip r:embed="rId6"/>
          <a:stretch>
            <a:fillRect/>
          </a:stretch>
        </p:blipFill>
        <p:spPr>
          <a:xfrm>
            <a:off x="168756" y="1352300"/>
            <a:ext cx="3973156" cy="17522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152400" y="1434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Result - </a:t>
            </a:r>
            <a:r>
              <a:rPr lang="zh-CN" u="sng"/>
              <a:t>WLS Final Model</a:t>
            </a:r>
            <a:endParaRPr u="sng"/>
          </a:p>
        </p:txBody>
      </p:sp>
      <p:pic>
        <p:nvPicPr>
          <p:cNvPr id="252" name="Google Shape;252;p33"/>
          <p:cNvPicPr preferRelativeResize="0"/>
          <p:nvPr/>
        </p:nvPicPr>
        <p:blipFill rotWithShape="1">
          <a:blip r:embed="rId3">
            <a:alphaModFix/>
          </a:blip>
          <a:srcRect/>
          <a:stretch/>
        </p:blipFill>
        <p:spPr>
          <a:xfrm>
            <a:off x="185750" y="935175"/>
            <a:ext cx="3852277" cy="1540911"/>
          </a:xfrm>
          <a:prstGeom prst="rect">
            <a:avLst/>
          </a:prstGeom>
          <a:noFill/>
          <a:ln>
            <a:noFill/>
          </a:ln>
        </p:spPr>
      </p:pic>
      <p:pic>
        <p:nvPicPr>
          <p:cNvPr id="253" name="Google Shape;253;p33"/>
          <p:cNvPicPr preferRelativeResize="0"/>
          <p:nvPr/>
        </p:nvPicPr>
        <p:blipFill rotWithShape="1">
          <a:blip r:embed="rId4">
            <a:alphaModFix/>
          </a:blip>
          <a:srcRect/>
          <a:stretch/>
        </p:blipFill>
        <p:spPr>
          <a:xfrm>
            <a:off x="159263" y="2695150"/>
            <a:ext cx="3905250" cy="1790700"/>
          </a:xfrm>
          <a:prstGeom prst="rect">
            <a:avLst/>
          </a:prstGeom>
          <a:noFill/>
          <a:ln>
            <a:noFill/>
          </a:ln>
        </p:spPr>
      </p:pic>
      <p:sp>
        <p:nvSpPr>
          <p:cNvPr id="255" name="Google Shape;255;p33"/>
          <p:cNvSpPr txBox="1"/>
          <p:nvPr/>
        </p:nvSpPr>
        <p:spPr>
          <a:xfrm>
            <a:off x="4969575" y="2405270"/>
            <a:ext cx="360457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a:solidFill>
                  <a:srgbClr val="FFFFFF"/>
                </a:solidFill>
                <a:latin typeface="Century Gothic"/>
                <a:ea typeface="Century Gothic"/>
                <a:cs typeface="Century Gothic"/>
                <a:sym typeface="Century Gothic"/>
              </a:rPr>
              <a:t>BF test results are somewhat improved</a:t>
            </a:r>
            <a:endParaRPr sz="1800">
              <a:solidFill>
                <a:srgbClr val="FFFFFF"/>
              </a:solidFill>
              <a:latin typeface="Century Gothic"/>
              <a:ea typeface="Century Gothic"/>
              <a:cs typeface="Century Gothic"/>
              <a:sym typeface="Century Gothic"/>
            </a:endParaRPr>
          </a:p>
        </p:txBody>
      </p:sp>
      <p:pic>
        <p:nvPicPr>
          <p:cNvPr id="3" name="图片 2">
            <a:extLst>
              <a:ext uri="{FF2B5EF4-FFF2-40B4-BE49-F238E27FC236}">
                <a16:creationId xmlns:a16="http://schemas.microsoft.com/office/drawing/2014/main" id="{351D46C8-8ABA-4BC9-96E2-06493F24BDDD}"/>
              </a:ext>
            </a:extLst>
          </p:cNvPr>
          <p:cNvPicPr>
            <a:picLocks noChangeAspect="1"/>
          </p:cNvPicPr>
          <p:nvPr/>
        </p:nvPicPr>
        <p:blipFill>
          <a:blip r:embed="rId5"/>
          <a:stretch>
            <a:fillRect/>
          </a:stretch>
        </p:blipFill>
        <p:spPr>
          <a:xfrm>
            <a:off x="4645386" y="935175"/>
            <a:ext cx="3749365" cy="1310754"/>
          </a:xfrm>
          <a:prstGeom prst="rect">
            <a:avLst/>
          </a:prstGeom>
        </p:spPr>
      </p:pic>
      <p:sp>
        <p:nvSpPr>
          <p:cNvPr id="4" name="矩形 3">
            <a:extLst>
              <a:ext uri="{FF2B5EF4-FFF2-40B4-BE49-F238E27FC236}">
                <a16:creationId xmlns:a16="http://schemas.microsoft.com/office/drawing/2014/main" id="{45B3DB12-11D4-477A-A4BE-91260DA92F7D}"/>
              </a:ext>
            </a:extLst>
          </p:cNvPr>
          <p:cNvSpPr/>
          <p:nvPr/>
        </p:nvSpPr>
        <p:spPr>
          <a:xfrm>
            <a:off x="5481352" y="1921565"/>
            <a:ext cx="2784534" cy="324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Diagnostics</a:t>
            </a:r>
            <a:endParaRPr/>
          </a:p>
        </p:txBody>
      </p:sp>
      <p:sp>
        <p:nvSpPr>
          <p:cNvPr id="261" name="Google Shape;261;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endParaRPr/>
          </a:p>
        </p:txBody>
      </p:sp>
      <p:pic>
        <p:nvPicPr>
          <p:cNvPr id="262" name="Google Shape;262;p34"/>
          <p:cNvPicPr preferRelativeResize="0"/>
          <p:nvPr/>
        </p:nvPicPr>
        <p:blipFill rotWithShape="1">
          <a:blip r:embed="rId3">
            <a:alphaModFix/>
          </a:blip>
          <a:srcRect t="13651" r="2315"/>
          <a:stretch/>
        </p:blipFill>
        <p:spPr>
          <a:xfrm>
            <a:off x="311700" y="1099119"/>
            <a:ext cx="4317326" cy="3053051"/>
          </a:xfrm>
          <a:prstGeom prst="rect">
            <a:avLst/>
          </a:prstGeom>
          <a:noFill/>
          <a:ln>
            <a:noFill/>
          </a:ln>
        </p:spPr>
      </p:pic>
      <p:sp>
        <p:nvSpPr>
          <p:cNvPr id="263" name="Google Shape;263;p34"/>
          <p:cNvSpPr txBox="1"/>
          <p:nvPr/>
        </p:nvSpPr>
        <p:spPr>
          <a:xfrm>
            <a:off x="1566781" y="4154638"/>
            <a:ext cx="1698600" cy="114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100"/>
              <a:buFont typeface="Century Gothic"/>
              <a:buNone/>
            </a:pPr>
            <a:r>
              <a:rPr lang="zh-CN" sz="1100">
                <a:solidFill>
                  <a:schemeClr val="lt1"/>
                </a:solidFill>
                <a:latin typeface="Century Gothic"/>
                <a:ea typeface="Century Gothic"/>
                <a:cs typeface="Century Gothic"/>
                <a:sym typeface="Century Gothic"/>
              </a:rPr>
              <a:t>Fig. Diagnostic plot</a:t>
            </a:r>
            <a:endParaRPr sz="1100">
              <a:solidFill>
                <a:schemeClr val="lt1"/>
              </a:solidFill>
              <a:latin typeface="Century Gothic"/>
              <a:ea typeface="Century Gothic"/>
              <a:cs typeface="Century Gothic"/>
              <a:sym typeface="Century Gothic"/>
            </a:endParaRPr>
          </a:p>
        </p:txBody>
      </p:sp>
      <p:pic>
        <p:nvPicPr>
          <p:cNvPr id="264" name="Google Shape;264;p34"/>
          <p:cNvPicPr preferRelativeResize="0"/>
          <p:nvPr/>
        </p:nvPicPr>
        <p:blipFill rotWithShape="1">
          <a:blip r:embed="rId4">
            <a:alphaModFix/>
          </a:blip>
          <a:srcRect/>
          <a:stretch/>
        </p:blipFill>
        <p:spPr>
          <a:xfrm>
            <a:off x="4712725" y="1573188"/>
            <a:ext cx="4035875" cy="1575300"/>
          </a:xfrm>
          <a:prstGeom prst="rect">
            <a:avLst/>
          </a:prstGeom>
          <a:noFill/>
          <a:ln>
            <a:noFill/>
          </a:ln>
        </p:spPr>
      </p:pic>
      <p:sp>
        <p:nvSpPr>
          <p:cNvPr id="265" name="Google Shape;265;p34"/>
          <p:cNvSpPr txBox="1"/>
          <p:nvPr/>
        </p:nvSpPr>
        <p:spPr>
          <a:xfrm>
            <a:off x="4643925" y="3207575"/>
            <a:ext cx="3976200" cy="105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Century Gothic"/>
              <a:buNone/>
            </a:pPr>
            <a:r>
              <a:rPr lang="zh-CN" sz="1300">
                <a:solidFill>
                  <a:schemeClr val="lt1"/>
                </a:solidFill>
                <a:latin typeface="Century Gothic"/>
                <a:ea typeface="Century Gothic"/>
                <a:cs typeface="Century Gothic"/>
                <a:sym typeface="Century Gothic"/>
              </a:rPr>
              <a:t>Test for Y outliers with Stuentized residual: </a:t>
            </a:r>
            <a:endParaRPr sz="1300">
              <a:solidFill>
                <a:schemeClr val="lt1"/>
              </a:solidFill>
              <a:latin typeface="Century Gothic"/>
              <a:ea typeface="Century Gothic"/>
              <a:cs typeface="Century Gothic"/>
              <a:sym typeface="Century Gothic"/>
            </a:endParaRPr>
          </a:p>
        </p:txBody>
      </p:sp>
      <p:pic>
        <p:nvPicPr>
          <p:cNvPr id="266" name="Google Shape;266;p34"/>
          <p:cNvPicPr preferRelativeResize="0"/>
          <p:nvPr/>
        </p:nvPicPr>
        <p:blipFill rotWithShape="1">
          <a:blip r:embed="rId5">
            <a:alphaModFix/>
          </a:blip>
          <a:srcRect/>
          <a:stretch/>
        </p:blipFill>
        <p:spPr>
          <a:xfrm>
            <a:off x="4712725" y="3653745"/>
            <a:ext cx="4307562" cy="269825"/>
          </a:xfrm>
          <a:prstGeom prst="rect">
            <a:avLst/>
          </a:prstGeom>
          <a:noFill/>
          <a:ln>
            <a:noFill/>
          </a:ln>
        </p:spPr>
      </p:pic>
      <p:sp>
        <p:nvSpPr>
          <p:cNvPr id="267" name="Google Shape;267;p34"/>
          <p:cNvSpPr txBox="1"/>
          <p:nvPr/>
        </p:nvSpPr>
        <p:spPr>
          <a:xfrm>
            <a:off x="4643925" y="4075970"/>
            <a:ext cx="3976200" cy="372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FF"/>
              </a:buClr>
              <a:buSzPts val="1800"/>
              <a:buFont typeface="Century Gothic"/>
              <a:buNone/>
            </a:pPr>
            <a:r>
              <a:rPr lang="zh-CN" sz="1800" b="1">
                <a:solidFill>
                  <a:srgbClr val="FFFFFF"/>
                </a:solidFill>
                <a:latin typeface="Century Gothic"/>
                <a:ea typeface="Century Gothic"/>
                <a:cs typeface="Century Gothic"/>
                <a:sym typeface="Century Gothic"/>
              </a:rPr>
              <a:t>Conclusion: no Y outliers exist</a:t>
            </a:r>
            <a:endParaRPr sz="1800" b="1">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Diagnostics</a:t>
            </a:r>
            <a:endParaRPr/>
          </a:p>
        </p:txBody>
      </p:sp>
      <p:sp>
        <p:nvSpPr>
          <p:cNvPr id="273" name="Google Shape;273;p35"/>
          <p:cNvSpPr txBox="1">
            <a:spLocks noGrp="1"/>
          </p:cNvSpPr>
          <p:nvPr>
            <p:ph type="body" idx="1"/>
          </p:nvPr>
        </p:nvSpPr>
        <p:spPr>
          <a:xfrm>
            <a:off x="311700" y="1152475"/>
            <a:ext cx="8520600" cy="3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endParaRPr/>
          </a:p>
        </p:txBody>
      </p:sp>
      <p:pic>
        <p:nvPicPr>
          <p:cNvPr id="274" name="Google Shape;274;p35"/>
          <p:cNvPicPr preferRelativeResize="0"/>
          <p:nvPr/>
        </p:nvPicPr>
        <p:blipFill rotWithShape="1">
          <a:blip r:embed="rId3">
            <a:alphaModFix/>
          </a:blip>
          <a:srcRect t="13651" r="2315"/>
          <a:stretch/>
        </p:blipFill>
        <p:spPr>
          <a:xfrm>
            <a:off x="311700" y="1152475"/>
            <a:ext cx="4317326" cy="3053051"/>
          </a:xfrm>
          <a:prstGeom prst="rect">
            <a:avLst/>
          </a:prstGeom>
          <a:noFill/>
          <a:ln>
            <a:noFill/>
          </a:ln>
        </p:spPr>
      </p:pic>
      <p:sp>
        <p:nvSpPr>
          <p:cNvPr id="275" name="Google Shape;275;p35"/>
          <p:cNvSpPr txBox="1"/>
          <p:nvPr/>
        </p:nvSpPr>
        <p:spPr>
          <a:xfrm>
            <a:off x="1765564" y="4205526"/>
            <a:ext cx="1698600" cy="114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100"/>
              <a:buFont typeface="Century Gothic"/>
              <a:buNone/>
            </a:pPr>
            <a:r>
              <a:rPr lang="zh-CN" sz="1100">
                <a:solidFill>
                  <a:schemeClr val="lt1"/>
                </a:solidFill>
                <a:latin typeface="Century Gothic"/>
                <a:ea typeface="Century Gothic"/>
                <a:cs typeface="Century Gothic"/>
                <a:sym typeface="Century Gothic"/>
              </a:rPr>
              <a:t>Fig. Diagnostic plot</a:t>
            </a:r>
            <a:endParaRPr sz="1100">
              <a:solidFill>
                <a:schemeClr val="lt1"/>
              </a:solidFill>
              <a:latin typeface="Century Gothic"/>
              <a:ea typeface="Century Gothic"/>
              <a:cs typeface="Century Gothic"/>
              <a:sym typeface="Century Gothic"/>
            </a:endParaRPr>
          </a:p>
        </p:txBody>
      </p:sp>
      <p:sp>
        <p:nvSpPr>
          <p:cNvPr id="276" name="Google Shape;276;p35"/>
          <p:cNvSpPr txBox="1"/>
          <p:nvPr/>
        </p:nvSpPr>
        <p:spPr>
          <a:xfrm>
            <a:off x="4680175" y="2748274"/>
            <a:ext cx="4307700" cy="456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Century Gothic"/>
              <a:buNone/>
            </a:pPr>
            <a:r>
              <a:rPr lang="zh-CN" sz="1300">
                <a:solidFill>
                  <a:schemeClr val="lt1"/>
                </a:solidFill>
                <a:latin typeface="Century Gothic"/>
                <a:ea typeface="Century Gothic"/>
                <a:cs typeface="Century Gothic"/>
                <a:sym typeface="Century Gothic"/>
              </a:rPr>
              <a:t>Test for X outliers with hat matrix leverage values: </a:t>
            </a:r>
            <a:endParaRPr sz="1300">
              <a:solidFill>
                <a:schemeClr val="lt1"/>
              </a:solidFill>
              <a:latin typeface="Century Gothic"/>
              <a:ea typeface="Century Gothic"/>
              <a:cs typeface="Century Gothic"/>
              <a:sym typeface="Century Gothic"/>
            </a:endParaRPr>
          </a:p>
        </p:txBody>
      </p:sp>
      <p:sp>
        <p:nvSpPr>
          <p:cNvPr id="277" name="Google Shape;277;p35"/>
          <p:cNvSpPr txBox="1"/>
          <p:nvPr/>
        </p:nvSpPr>
        <p:spPr>
          <a:xfrm>
            <a:off x="4732130" y="3701259"/>
            <a:ext cx="3976200" cy="372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FF"/>
              </a:buClr>
              <a:buSzPts val="1800"/>
              <a:buFont typeface="Century Gothic"/>
              <a:buNone/>
            </a:pPr>
            <a:r>
              <a:rPr lang="zh-CN" sz="1800" b="1">
                <a:solidFill>
                  <a:srgbClr val="FFFFFF"/>
                </a:solidFill>
                <a:latin typeface="Century Gothic"/>
                <a:ea typeface="Century Gothic"/>
                <a:cs typeface="Century Gothic"/>
                <a:sym typeface="Century Gothic"/>
              </a:rPr>
              <a:t>Conclusion:</a:t>
            </a:r>
            <a:endParaRPr sz="1800" b="1">
              <a:solidFill>
                <a:srgbClr val="FFFFFF"/>
              </a:solidFill>
              <a:latin typeface="Century Gothic"/>
              <a:ea typeface="Century Gothic"/>
              <a:cs typeface="Century Gothic"/>
              <a:sym typeface="Century Gothic"/>
            </a:endParaRPr>
          </a:p>
          <a:p>
            <a:pPr marL="0" marR="0" lvl="0" indent="0" algn="l" rtl="0">
              <a:spcBef>
                <a:spcPts val="0"/>
              </a:spcBef>
              <a:spcAft>
                <a:spcPts val="0"/>
              </a:spcAft>
              <a:buClr>
                <a:srgbClr val="0000FF"/>
              </a:buClr>
              <a:buSzPts val="1800"/>
              <a:buFont typeface="Century Gothic"/>
              <a:buNone/>
            </a:pPr>
            <a:r>
              <a:rPr lang="zh-CN" sz="1800" b="1">
                <a:solidFill>
                  <a:srgbClr val="FFFFFF"/>
                </a:solidFill>
                <a:latin typeface="Century Gothic"/>
                <a:ea typeface="Century Gothic"/>
                <a:cs typeface="Century Gothic"/>
                <a:sym typeface="Century Gothic"/>
              </a:rPr>
              <a:t> 3 cases are considered outlying (#1061, #1062, #1063)</a:t>
            </a:r>
            <a:endParaRPr sz="1800" b="1">
              <a:solidFill>
                <a:srgbClr val="FFFFFF"/>
              </a:solidFill>
              <a:latin typeface="Century Gothic"/>
              <a:ea typeface="Century Gothic"/>
              <a:cs typeface="Century Gothic"/>
              <a:sym typeface="Century Gothic"/>
            </a:endParaRPr>
          </a:p>
        </p:txBody>
      </p:sp>
      <p:pic>
        <p:nvPicPr>
          <p:cNvPr id="278" name="Google Shape;278;p35"/>
          <p:cNvPicPr preferRelativeResize="0"/>
          <p:nvPr/>
        </p:nvPicPr>
        <p:blipFill rotWithShape="1">
          <a:blip r:embed="rId4">
            <a:alphaModFix/>
          </a:blip>
          <a:srcRect/>
          <a:stretch/>
        </p:blipFill>
        <p:spPr>
          <a:xfrm>
            <a:off x="5334968" y="3215859"/>
            <a:ext cx="2419025" cy="404816"/>
          </a:xfrm>
          <a:prstGeom prst="rect">
            <a:avLst/>
          </a:prstGeom>
          <a:noFill/>
          <a:ln>
            <a:noFill/>
          </a:ln>
        </p:spPr>
      </p:pic>
      <p:pic>
        <p:nvPicPr>
          <p:cNvPr id="279" name="Google Shape;279;p35"/>
          <p:cNvPicPr preferRelativeResize="0"/>
          <p:nvPr/>
        </p:nvPicPr>
        <p:blipFill rotWithShape="1">
          <a:blip r:embed="rId5">
            <a:alphaModFix/>
          </a:blip>
          <a:srcRect/>
          <a:stretch/>
        </p:blipFill>
        <p:spPr>
          <a:xfrm>
            <a:off x="4732137" y="1129025"/>
            <a:ext cx="4203800" cy="1390650"/>
          </a:xfrm>
          <a:prstGeom prst="rect">
            <a:avLst/>
          </a:prstGeom>
          <a:noFill/>
          <a:ln>
            <a:noFill/>
          </a:ln>
        </p:spPr>
      </p:pic>
      <p:sp>
        <p:nvSpPr>
          <p:cNvPr id="280" name="Google Shape;280;p35"/>
          <p:cNvSpPr/>
          <p:nvPr/>
        </p:nvSpPr>
        <p:spPr>
          <a:xfrm>
            <a:off x="6514750" y="1789337"/>
            <a:ext cx="1167300" cy="654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Diagnostics</a:t>
            </a:r>
            <a:endParaRPr/>
          </a:p>
        </p:txBody>
      </p:sp>
      <p:sp>
        <p:nvSpPr>
          <p:cNvPr id="286" name="Google Shape;286;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endParaRPr/>
          </a:p>
        </p:txBody>
      </p:sp>
      <p:sp>
        <p:nvSpPr>
          <p:cNvPr id="287" name="Google Shape;287;p36"/>
          <p:cNvSpPr txBox="1"/>
          <p:nvPr/>
        </p:nvSpPr>
        <p:spPr>
          <a:xfrm>
            <a:off x="4524552" y="2936875"/>
            <a:ext cx="5466300" cy="637800"/>
          </a:xfrm>
          <a:prstGeom prst="rect">
            <a:avLst/>
          </a:prstGeom>
          <a:noFill/>
          <a:ln>
            <a:noFill/>
          </a:ln>
        </p:spPr>
        <p:txBody>
          <a:bodyPr spcFirstLastPara="1" wrap="square" lIns="91425" tIns="91425" rIns="91425" bIns="91425" anchor="t" anchorCtr="0">
            <a:noAutofit/>
          </a:bodyPr>
          <a:lstStyle/>
          <a:p>
            <a:pPr marL="228600" marR="0" lvl="0" indent="-228600" algn="l" rtl="0">
              <a:spcBef>
                <a:spcPts val="0"/>
              </a:spcBef>
              <a:spcAft>
                <a:spcPts val="0"/>
              </a:spcAft>
              <a:buClr>
                <a:schemeClr val="dk1"/>
              </a:buClr>
              <a:buSzPts val="1100"/>
              <a:buFont typeface="Arial"/>
              <a:buNone/>
            </a:pPr>
            <a:r>
              <a:rPr lang="zh-CN" sz="1800">
                <a:solidFill>
                  <a:srgbClr val="D9D9D9"/>
                </a:solidFill>
                <a:latin typeface="Calibri"/>
                <a:ea typeface="Calibri"/>
                <a:cs typeface="Calibri"/>
                <a:sym typeface="Calibri"/>
              </a:rPr>
              <a:t>F(0.2;6,1414)=0.5458189</a:t>
            </a:r>
            <a:endParaRPr sz="1800">
              <a:solidFill>
                <a:srgbClr val="D9D9D9"/>
              </a:solidFill>
              <a:latin typeface="Calibri"/>
              <a:ea typeface="Calibri"/>
              <a:cs typeface="Calibri"/>
              <a:sym typeface="Calibri"/>
            </a:endParaRPr>
          </a:p>
          <a:p>
            <a:pPr marL="228600" marR="0" lvl="0" indent="-228600" algn="l" rtl="0">
              <a:spcBef>
                <a:spcPts val="0"/>
              </a:spcBef>
              <a:spcAft>
                <a:spcPts val="0"/>
              </a:spcAft>
              <a:buClr>
                <a:schemeClr val="dk1"/>
              </a:buClr>
              <a:buSzPts val="1800"/>
              <a:buFont typeface="Calibri"/>
              <a:buNone/>
            </a:pPr>
            <a:r>
              <a:rPr lang="zh-CN" sz="1800">
                <a:solidFill>
                  <a:srgbClr val="D9D9D9"/>
                </a:solidFill>
                <a:latin typeface="Calibri"/>
                <a:ea typeface="Calibri"/>
                <a:cs typeface="Calibri"/>
                <a:sym typeface="Calibri"/>
              </a:rPr>
              <a:t>F(0.5;6;1414)=0.9069763</a:t>
            </a:r>
            <a:endParaRPr sz="1800">
              <a:solidFill>
                <a:srgbClr val="D9D9D9"/>
              </a:solidFill>
              <a:latin typeface="Calibri"/>
              <a:ea typeface="Calibri"/>
              <a:cs typeface="Calibri"/>
              <a:sym typeface="Calibri"/>
            </a:endParaRPr>
          </a:p>
          <a:p>
            <a:pPr marL="0" marR="0" lvl="0" indent="0" algn="l" rtl="0">
              <a:spcBef>
                <a:spcPts val="0"/>
              </a:spcBef>
              <a:spcAft>
                <a:spcPts val="0"/>
              </a:spcAft>
              <a:buClr>
                <a:schemeClr val="lt1"/>
              </a:buClr>
              <a:buSzPts val="1800"/>
              <a:buFont typeface="Century Gothic"/>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0000FF"/>
              </a:buClr>
              <a:buSzPts val="1800"/>
              <a:buFont typeface="Calibri"/>
              <a:buNone/>
            </a:pPr>
            <a:r>
              <a:rPr lang="zh-CN" sz="1800" b="1">
                <a:solidFill>
                  <a:srgbClr val="FFFFFF"/>
                </a:solidFill>
                <a:latin typeface="Calibri"/>
                <a:ea typeface="Calibri"/>
                <a:cs typeface="Calibri"/>
                <a:sym typeface="Calibri"/>
              </a:rPr>
              <a:t>All Cases have little influence </a:t>
            </a:r>
            <a:endParaRPr sz="1800" b="1">
              <a:solidFill>
                <a:srgbClr val="FFFFFF"/>
              </a:solidFill>
              <a:latin typeface="Calibri"/>
              <a:ea typeface="Calibri"/>
              <a:cs typeface="Calibri"/>
              <a:sym typeface="Calibri"/>
            </a:endParaRPr>
          </a:p>
          <a:p>
            <a:pPr marL="0" marR="0" lvl="0" indent="0" algn="l" rtl="0">
              <a:spcBef>
                <a:spcPts val="0"/>
              </a:spcBef>
              <a:spcAft>
                <a:spcPts val="0"/>
              </a:spcAft>
              <a:buClr>
                <a:srgbClr val="0000FF"/>
              </a:buClr>
              <a:buSzPts val="1800"/>
              <a:buFont typeface="Calibri"/>
              <a:buNone/>
            </a:pPr>
            <a:r>
              <a:rPr lang="zh-CN" sz="1800" b="1">
                <a:solidFill>
                  <a:srgbClr val="FFFFFF"/>
                </a:solidFill>
                <a:latin typeface="Calibri"/>
                <a:ea typeface="Calibri"/>
                <a:cs typeface="Calibri"/>
                <a:sym typeface="Calibri"/>
              </a:rPr>
              <a:t>on the fitted value</a:t>
            </a:r>
            <a:endParaRPr sz="1800" b="1">
              <a:solidFill>
                <a:srgbClr val="FFFFFF"/>
              </a:solidFill>
              <a:latin typeface="Calibri"/>
              <a:ea typeface="Calibri"/>
              <a:cs typeface="Calibri"/>
              <a:sym typeface="Calibri"/>
            </a:endParaRPr>
          </a:p>
          <a:p>
            <a:pPr marL="228600" marR="0" lvl="0" indent="-228600" algn="l" rtl="0">
              <a:spcBef>
                <a:spcPts val="0"/>
              </a:spcBef>
              <a:spcAft>
                <a:spcPts val="0"/>
              </a:spcAft>
              <a:buClr>
                <a:schemeClr val="lt1"/>
              </a:buClr>
              <a:buSzPts val="1200"/>
              <a:buFont typeface="Century Gothic"/>
              <a:buNone/>
            </a:pPr>
            <a:endParaRPr sz="1200">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pic>
        <p:nvPicPr>
          <p:cNvPr id="288" name="Google Shape;288;p36"/>
          <p:cNvPicPr preferRelativeResize="0"/>
          <p:nvPr/>
        </p:nvPicPr>
        <p:blipFill rotWithShape="1">
          <a:blip r:embed="rId3">
            <a:alphaModFix/>
          </a:blip>
          <a:srcRect/>
          <a:stretch/>
        </p:blipFill>
        <p:spPr>
          <a:xfrm>
            <a:off x="4477938" y="1281975"/>
            <a:ext cx="4203800" cy="1390650"/>
          </a:xfrm>
          <a:prstGeom prst="rect">
            <a:avLst/>
          </a:prstGeom>
          <a:noFill/>
          <a:ln>
            <a:noFill/>
          </a:ln>
        </p:spPr>
      </p:pic>
      <p:pic>
        <p:nvPicPr>
          <p:cNvPr id="289" name="Google Shape;289;p36"/>
          <p:cNvPicPr preferRelativeResize="0"/>
          <p:nvPr/>
        </p:nvPicPr>
        <p:blipFill rotWithShape="1">
          <a:blip r:embed="rId4">
            <a:alphaModFix/>
          </a:blip>
          <a:srcRect/>
          <a:stretch/>
        </p:blipFill>
        <p:spPr>
          <a:xfrm>
            <a:off x="311700" y="1152475"/>
            <a:ext cx="4015677" cy="3363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Diagnostics</a:t>
            </a:r>
            <a:endParaRPr/>
          </a:p>
        </p:txBody>
      </p:sp>
      <p:pic>
        <p:nvPicPr>
          <p:cNvPr id="295" name="Google Shape;295;p37"/>
          <p:cNvPicPr preferRelativeResize="0"/>
          <p:nvPr/>
        </p:nvPicPr>
        <p:blipFill rotWithShape="1">
          <a:blip r:embed="rId3">
            <a:alphaModFix/>
          </a:blip>
          <a:srcRect/>
          <a:stretch/>
        </p:blipFill>
        <p:spPr>
          <a:xfrm>
            <a:off x="491001" y="1484000"/>
            <a:ext cx="8216749" cy="883250"/>
          </a:xfrm>
          <a:prstGeom prst="rect">
            <a:avLst/>
          </a:prstGeom>
          <a:noFill/>
          <a:ln>
            <a:noFill/>
          </a:ln>
        </p:spPr>
      </p:pic>
      <p:sp>
        <p:nvSpPr>
          <p:cNvPr id="296" name="Google Shape;296;p37"/>
          <p:cNvSpPr txBox="1"/>
          <p:nvPr/>
        </p:nvSpPr>
        <p:spPr>
          <a:xfrm>
            <a:off x="436250" y="1071733"/>
            <a:ext cx="1404600" cy="455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Century Gothic"/>
              <a:buNone/>
            </a:pPr>
            <a:r>
              <a:rPr lang="zh-CN" sz="1800" b="1" dirty="0">
                <a:solidFill>
                  <a:schemeClr val="lt1"/>
                </a:solidFill>
                <a:latin typeface="Century Gothic"/>
                <a:ea typeface="Century Gothic"/>
                <a:cs typeface="Century Gothic"/>
                <a:sym typeface="Century Gothic"/>
              </a:rPr>
              <a:t>DFBETAS</a:t>
            </a:r>
            <a:endParaRPr sz="1800" b="1" dirty="0">
              <a:solidFill>
                <a:schemeClr val="lt1"/>
              </a:solidFill>
              <a:latin typeface="Century Gothic"/>
              <a:ea typeface="Century Gothic"/>
              <a:cs typeface="Century Gothic"/>
              <a:sym typeface="Century Gothic"/>
            </a:endParaRPr>
          </a:p>
        </p:txBody>
      </p:sp>
      <p:sp>
        <p:nvSpPr>
          <p:cNvPr id="297" name="Google Shape;297;p37"/>
          <p:cNvSpPr txBox="1"/>
          <p:nvPr/>
        </p:nvSpPr>
        <p:spPr>
          <a:xfrm>
            <a:off x="362013" y="3668988"/>
            <a:ext cx="3293100" cy="455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Century Gothic"/>
              <a:buNone/>
            </a:pPr>
            <a:r>
              <a:rPr lang="zh-CN" sz="1800" b="1" dirty="0">
                <a:solidFill>
                  <a:schemeClr val="lt1"/>
                </a:solidFill>
                <a:latin typeface="Century Gothic"/>
                <a:ea typeface="Century Gothic"/>
                <a:cs typeface="Century Gothic"/>
                <a:sym typeface="Century Gothic"/>
              </a:rPr>
              <a:t>VIF: no multicollinearity</a:t>
            </a:r>
            <a:endParaRPr sz="1800" b="1" dirty="0">
              <a:solidFill>
                <a:schemeClr val="lt1"/>
              </a:solidFill>
              <a:latin typeface="Century Gothic"/>
              <a:ea typeface="Century Gothic"/>
              <a:cs typeface="Century Gothic"/>
              <a:sym typeface="Century Gothic"/>
            </a:endParaRPr>
          </a:p>
        </p:txBody>
      </p:sp>
      <p:pic>
        <p:nvPicPr>
          <p:cNvPr id="298" name="Google Shape;298;p37"/>
          <p:cNvPicPr preferRelativeResize="0"/>
          <p:nvPr/>
        </p:nvPicPr>
        <p:blipFill rotWithShape="1">
          <a:blip r:embed="rId4">
            <a:alphaModFix/>
          </a:blip>
          <a:srcRect/>
          <a:stretch/>
        </p:blipFill>
        <p:spPr>
          <a:xfrm>
            <a:off x="436250" y="4124388"/>
            <a:ext cx="8113799" cy="883250"/>
          </a:xfrm>
          <a:prstGeom prst="rect">
            <a:avLst/>
          </a:prstGeom>
          <a:noFill/>
          <a:ln>
            <a:noFill/>
          </a:ln>
        </p:spPr>
      </p:pic>
      <p:sp>
        <p:nvSpPr>
          <p:cNvPr id="299" name="Google Shape;299;p37"/>
          <p:cNvSpPr txBox="1"/>
          <p:nvPr/>
        </p:nvSpPr>
        <p:spPr>
          <a:xfrm>
            <a:off x="362013" y="2425850"/>
            <a:ext cx="3293100" cy="455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Century Gothic"/>
              <a:buNone/>
            </a:pPr>
            <a:r>
              <a:rPr lang="zh-CN" sz="1800" b="1" dirty="0">
                <a:solidFill>
                  <a:schemeClr val="lt1"/>
                </a:solidFill>
                <a:latin typeface="Century Gothic"/>
                <a:ea typeface="Century Gothic"/>
                <a:cs typeface="Century Gothic"/>
                <a:sym typeface="Century Gothic"/>
              </a:rPr>
              <a:t>Robust regression</a:t>
            </a:r>
            <a:endParaRPr sz="1800" b="1" dirty="0">
              <a:solidFill>
                <a:schemeClr val="lt1"/>
              </a:solidFill>
              <a:latin typeface="Century Gothic"/>
              <a:ea typeface="Century Gothic"/>
              <a:cs typeface="Century Gothic"/>
              <a:sym typeface="Century Gothic"/>
            </a:endParaRPr>
          </a:p>
        </p:txBody>
      </p:sp>
      <p:pic>
        <p:nvPicPr>
          <p:cNvPr id="300" name="Google Shape;300;p37"/>
          <p:cNvPicPr preferRelativeResize="0"/>
          <p:nvPr/>
        </p:nvPicPr>
        <p:blipFill rotWithShape="1">
          <a:blip r:embed="rId5">
            <a:alphaModFix/>
          </a:blip>
          <a:srcRect/>
          <a:stretch/>
        </p:blipFill>
        <p:spPr>
          <a:xfrm>
            <a:off x="491001" y="2841601"/>
            <a:ext cx="6834100" cy="88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Discussion: Interpretation </a:t>
            </a:r>
            <a:endParaRPr/>
          </a:p>
        </p:txBody>
      </p:sp>
      <p:sp>
        <p:nvSpPr>
          <p:cNvPr id="306" name="Google Shape;30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74295" lvl="0" indent="-298450" algn="just" rtl="0">
              <a:lnSpc>
                <a:spcPct val="100000"/>
              </a:lnSpc>
              <a:spcBef>
                <a:spcPts val="745"/>
              </a:spcBef>
              <a:spcAft>
                <a:spcPts val="0"/>
              </a:spcAft>
              <a:buClr>
                <a:srgbClr val="FFFFFF"/>
              </a:buClr>
              <a:buSzPts val="1100"/>
              <a:buFont typeface="Arial"/>
              <a:buChar char="●"/>
            </a:pPr>
            <a:r>
              <a:rPr lang="zh-CN">
                <a:solidFill>
                  <a:srgbClr val="FFFFFF"/>
                </a:solidFill>
                <a:latin typeface="Arial"/>
                <a:ea typeface="Arial"/>
                <a:cs typeface="Arial"/>
                <a:sym typeface="Arial"/>
              </a:rPr>
              <a:t>GDP and Social support are most influential factors</a:t>
            </a:r>
            <a:endParaRPr>
              <a:solidFill>
                <a:srgbClr val="FFFFFF"/>
              </a:solidFill>
            </a:endParaRPr>
          </a:p>
          <a:p>
            <a:pPr marL="457200" marR="74295" lvl="0" indent="-228600" algn="just" rtl="0">
              <a:lnSpc>
                <a:spcPct val="100000"/>
              </a:lnSpc>
              <a:spcBef>
                <a:spcPts val="745"/>
              </a:spcBef>
              <a:spcAft>
                <a:spcPts val="0"/>
              </a:spcAft>
              <a:buClr>
                <a:schemeClr val="dk1"/>
              </a:buClr>
              <a:buSzPts val="1100"/>
              <a:buFont typeface="Arial"/>
              <a:buNone/>
            </a:pPr>
            <a:endParaRPr>
              <a:solidFill>
                <a:srgbClr val="FFFFFF"/>
              </a:solidFill>
              <a:latin typeface="Arial"/>
              <a:ea typeface="Arial"/>
              <a:cs typeface="Arial"/>
              <a:sym typeface="Arial"/>
            </a:endParaRPr>
          </a:p>
          <a:p>
            <a:pPr marL="457200" marR="74295" lvl="0" indent="-298450" algn="just" rtl="0">
              <a:lnSpc>
                <a:spcPct val="100000"/>
              </a:lnSpc>
              <a:spcBef>
                <a:spcPts val="0"/>
              </a:spcBef>
              <a:spcAft>
                <a:spcPts val="0"/>
              </a:spcAft>
              <a:buClr>
                <a:srgbClr val="FFFFFF"/>
              </a:buClr>
              <a:buSzPts val="1100"/>
              <a:buFont typeface="Arial"/>
              <a:buChar char="●"/>
            </a:pPr>
            <a:r>
              <a:rPr lang="zh-CN">
                <a:solidFill>
                  <a:srgbClr val="FFFFFF"/>
                </a:solidFill>
                <a:latin typeface="Arial"/>
                <a:ea typeface="Arial"/>
                <a:cs typeface="Arial"/>
                <a:sym typeface="Arial"/>
              </a:rPr>
              <a:t>Confidence intervals for GDP and SS are lowest, therefore have less variation and are more reliable </a:t>
            </a:r>
            <a:endParaRPr>
              <a:solidFill>
                <a:srgbClr val="FFFFFF"/>
              </a:solidFill>
              <a:latin typeface="Arial"/>
              <a:ea typeface="Arial"/>
              <a:cs typeface="Arial"/>
              <a:sym typeface="Arial"/>
            </a:endParaRPr>
          </a:p>
          <a:p>
            <a:pPr marL="914400" marR="74295" lvl="1" indent="-298450" algn="just" rtl="0">
              <a:lnSpc>
                <a:spcPct val="100000"/>
              </a:lnSpc>
              <a:spcBef>
                <a:spcPts val="0"/>
              </a:spcBef>
              <a:spcAft>
                <a:spcPts val="0"/>
              </a:spcAft>
              <a:buClr>
                <a:srgbClr val="FFFFFF"/>
              </a:buClr>
              <a:buSzPts val="1100"/>
              <a:buFont typeface="Arial"/>
              <a:buChar char="○"/>
            </a:pPr>
            <a:r>
              <a:rPr lang="zh-CN" sz="1500">
                <a:solidFill>
                  <a:srgbClr val="FFFFFF"/>
                </a:solidFill>
                <a:latin typeface="Arial"/>
                <a:ea typeface="Arial"/>
                <a:cs typeface="Arial"/>
                <a:sym typeface="Arial"/>
              </a:rPr>
              <a:t>other variables are less reliable </a:t>
            </a:r>
            <a:endParaRPr sz="1500">
              <a:solidFill>
                <a:srgbClr val="FFFFFF"/>
              </a:solidFill>
              <a:latin typeface="Arial"/>
              <a:ea typeface="Arial"/>
              <a:cs typeface="Arial"/>
              <a:sym typeface="Arial"/>
            </a:endParaRPr>
          </a:p>
          <a:p>
            <a:pPr marL="457200" marR="74295" lvl="0" indent="-228600" algn="just"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p:txBody>
      </p:sp>
      <p:pic>
        <p:nvPicPr>
          <p:cNvPr id="307" name="Google Shape;307;p38"/>
          <p:cNvPicPr preferRelativeResize="0"/>
          <p:nvPr/>
        </p:nvPicPr>
        <p:blipFill rotWithShape="1">
          <a:blip r:embed="rId3">
            <a:alphaModFix/>
          </a:blip>
          <a:srcRect/>
          <a:stretch/>
        </p:blipFill>
        <p:spPr>
          <a:xfrm>
            <a:off x="585483" y="2738990"/>
            <a:ext cx="2248095" cy="1737511"/>
          </a:xfrm>
          <a:prstGeom prst="rect">
            <a:avLst/>
          </a:prstGeom>
          <a:noFill/>
          <a:ln>
            <a:noFill/>
          </a:ln>
        </p:spPr>
      </p:pic>
      <p:pic>
        <p:nvPicPr>
          <p:cNvPr id="308" name="Google Shape;308;p38"/>
          <p:cNvPicPr preferRelativeResize="0"/>
          <p:nvPr/>
        </p:nvPicPr>
        <p:blipFill rotWithShape="1">
          <a:blip r:embed="rId4">
            <a:alphaModFix/>
          </a:blip>
          <a:srcRect/>
          <a:stretch/>
        </p:blipFill>
        <p:spPr>
          <a:xfrm>
            <a:off x="4193389" y="2413920"/>
            <a:ext cx="4234070" cy="25912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Discussion: Relevance</a:t>
            </a:r>
            <a:endParaRPr/>
          </a:p>
        </p:txBody>
      </p:sp>
      <p:sp>
        <p:nvSpPr>
          <p:cNvPr id="314" name="Google Shape;314;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74295" lvl="0" indent="0" algn="just" rtl="0">
              <a:lnSpc>
                <a:spcPct val="100000"/>
              </a:lnSpc>
              <a:spcBef>
                <a:spcPts val="745"/>
              </a:spcBef>
              <a:spcAft>
                <a:spcPts val="0"/>
              </a:spcAft>
              <a:buClr>
                <a:schemeClr val="dk1"/>
              </a:buClr>
              <a:buSzPts val="1100"/>
              <a:buFont typeface="Arial"/>
              <a:buNone/>
            </a:pPr>
            <a:r>
              <a:rPr lang="zh-CN">
                <a:solidFill>
                  <a:srgbClr val="FFFFFF"/>
                </a:solidFill>
                <a:latin typeface="Arial"/>
                <a:ea typeface="Arial"/>
                <a:cs typeface="Arial"/>
                <a:sym typeface="Arial"/>
              </a:rPr>
              <a:t>Relevance</a:t>
            </a:r>
            <a:endParaRPr>
              <a:solidFill>
                <a:srgbClr val="FFFFFF"/>
              </a:solidFill>
              <a:latin typeface="Arial"/>
              <a:ea typeface="Arial"/>
              <a:cs typeface="Arial"/>
              <a:sym typeface="Arial"/>
            </a:endParaRPr>
          </a:p>
          <a:p>
            <a:pPr marL="457200" marR="74295" lvl="0" indent="-298450" algn="just" rtl="0">
              <a:spcBef>
                <a:spcPts val="0"/>
              </a:spcBef>
              <a:spcAft>
                <a:spcPts val="0"/>
              </a:spcAft>
              <a:buClr>
                <a:srgbClr val="FFFFFF"/>
              </a:buClr>
              <a:buSzPts val="1100"/>
              <a:buFont typeface="Arial"/>
              <a:buChar char="●"/>
            </a:pPr>
            <a:r>
              <a:rPr lang="zh-CN" b="0">
                <a:solidFill>
                  <a:srgbClr val="FFFFFF"/>
                </a:solidFill>
                <a:latin typeface="Arial"/>
                <a:ea typeface="Arial"/>
                <a:cs typeface="Arial"/>
                <a:sym typeface="Arial"/>
              </a:rPr>
              <a:t>Only 75</a:t>
            </a:r>
            <a:r>
              <a:rPr lang="zh-CN">
                <a:solidFill>
                  <a:srgbClr val="FFFFFF"/>
                </a:solidFill>
                <a:latin typeface="Arial"/>
                <a:ea typeface="Arial"/>
                <a:cs typeface="Arial"/>
                <a:sym typeface="Arial"/>
              </a:rPr>
              <a:t>% of the response variable variation is explained by the linear model</a:t>
            </a:r>
            <a:endParaRPr>
              <a:solidFill>
                <a:srgbClr val="FFFFFF"/>
              </a:solidFill>
            </a:endParaRPr>
          </a:p>
          <a:p>
            <a:pPr marL="457200" marR="74295" lvl="0" indent="-228600" algn="just" rtl="0">
              <a:spcBef>
                <a:spcPts val="0"/>
              </a:spcBef>
              <a:spcAft>
                <a:spcPts val="0"/>
              </a:spcAft>
              <a:buClr>
                <a:schemeClr val="dk1"/>
              </a:buClr>
              <a:buSzPts val="1100"/>
              <a:buFont typeface="Arial"/>
              <a:buNone/>
            </a:pPr>
            <a:endParaRPr b="0">
              <a:solidFill>
                <a:srgbClr val="FFFFFF"/>
              </a:solidFill>
              <a:latin typeface="Arial"/>
              <a:ea typeface="Arial"/>
              <a:cs typeface="Arial"/>
              <a:sym typeface="Arial"/>
            </a:endParaRPr>
          </a:p>
          <a:p>
            <a:pPr marL="457200" marR="74295" lvl="0" indent="-298450" algn="just" rtl="0">
              <a:lnSpc>
                <a:spcPct val="100000"/>
              </a:lnSpc>
              <a:spcBef>
                <a:spcPts val="0"/>
              </a:spcBef>
              <a:spcAft>
                <a:spcPts val="0"/>
              </a:spcAft>
              <a:buClr>
                <a:srgbClr val="FFFFFF"/>
              </a:buClr>
              <a:buSzPts val="1100"/>
              <a:buFont typeface="Arial"/>
              <a:buChar char="●"/>
            </a:pPr>
            <a:r>
              <a:rPr lang="zh-CN">
                <a:solidFill>
                  <a:srgbClr val="FFFFFF"/>
                </a:solidFill>
                <a:latin typeface="Arial"/>
                <a:ea typeface="Arial"/>
                <a:cs typeface="Arial"/>
                <a:sym typeface="Arial"/>
              </a:rPr>
              <a:t>Survey-based data could be unreliable</a:t>
            </a:r>
            <a:endParaRPr>
              <a:solidFill>
                <a:srgbClr val="FFFFFF"/>
              </a:solidFill>
            </a:endParaRPr>
          </a:p>
          <a:p>
            <a:pPr marL="457200" marR="74295" lvl="0" indent="-228600" algn="just" rtl="0">
              <a:lnSpc>
                <a:spcPct val="100000"/>
              </a:lnSpc>
              <a:spcBef>
                <a:spcPts val="0"/>
              </a:spcBef>
              <a:spcAft>
                <a:spcPts val="0"/>
              </a:spcAft>
              <a:buClr>
                <a:schemeClr val="dk1"/>
              </a:buClr>
              <a:buSzPts val="1100"/>
              <a:buFont typeface="Arial"/>
              <a:buNone/>
            </a:pPr>
            <a:endParaRPr>
              <a:solidFill>
                <a:srgbClr val="FFFFFF"/>
              </a:solidFill>
              <a:latin typeface="Arial"/>
              <a:ea typeface="Arial"/>
              <a:cs typeface="Arial"/>
              <a:sym typeface="Arial"/>
            </a:endParaRPr>
          </a:p>
          <a:p>
            <a:pPr marL="457200" marR="74295" lvl="0" indent="-298450" algn="just" rtl="0">
              <a:lnSpc>
                <a:spcPct val="100000"/>
              </a:lnSpc>
              <a:spcBef>
                <a:spcPts val="0"/>
              </a:spcBef>
              <a:spcAft>
                <a:spcPts val="0"/>
              </a:spcAft>
              <a:buClr>
                <a:srgbClr val="FFFFFF"/>
              </a:buClr>
              <a:buSzPts val="1100"/>
              <a:buFont typeface="Arial"/>
              <a:buChar char="●"/>
            </a:pPr>
            <a:r>
              <a:rPr lang="zh-CN">
                <a:solidFill>
                  <a:srgbClr val="FFFFFF"/>
                </a:solidFill>
                <a:latin typeface="Arial"/>
                <a:ea typeface="Arial"/>
                <a:cs typeface="Arial"/>
                <a:sym typeface="Arial"/>
              </a:rPr>
              <a:t>Linear model may be inappropriate for some variables</a:t>
            </a:r>
            <a:endParaRPr>
              <a:solidFill>
                <a:srgbClr val="FFFFFF"/>
              </a:solidFill>
            </a:endParaRPr>
          </a:p>
          <a:p>
            <a:pPr marL="457200" marR="74295" lvl="0" indent="-228600" algn="just"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457200" marR="74295" lvl="0" indent="-228600" algn="just" rtl="0">
              <a:lnSpc>
                <a:spcPct val="100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457200" marR="74295" lvl="0" indent="-228600" algn="just" rtl="0">
              <a:lnSpc>
                <a:spcPct val="100000"/>
              </a:lnSpc>
              <a:spcBef>
                <a:spcPts val="0"/>
              </a:spcBef>
              <a:spcAft>
                <a:spcPts val="0"/>
              </a:spcAft>
              <a:buClr>
                <a:schemeClr val="dk1"/>
              </a:buClr>
              <a:buSzPts val="1100"/>
              <a:buFont typeface="Arial"/>
              <a:buNone/>
            </a:pPr>
            <a:endParaRPr/>
          </a:p>
        </p:txBody>
      </p:sp>
      <p:pic>
        <p:nvPicPr>
          <p:cNvPr id="315" name="Google Shape;315;p39"/>
          <p:cNvPicPr preferRelativeResize="0"/>
          <p:nvPr/>
        </p:nvPicPr>
        <p:blipFill rotWithShape="1">
          <a:blip r:embed="rId3">
            <a:alphaModFix/>
          </a:blip>
          <a:srcRect/>
          <a:stretch/>
        </p:blipFill>
        <p:spPr>
          <a:xfrm>
            <a:off x="537471" y="2906096"/>
            <a:ext cx="3907875" cy="1792379"/>
          </a:xfrm>
          <a:prstGeom prst="rect">
            <a:avLst/>
          </a:prstGeom>
          <a:noFill/>
          <a:ln>
            <a:noFill/>
          </a:ln>
        </p:spPr>
      </p:pic>
      <p:pic>
        <p:nvPicPr>
          <p:cNvPr id="316" name="Google Shape;316;p39"/>
          <p:cNvPicPr preferRelativeResize="0"/>
          <p:nvPr/>
        </p:nvPicPr>
        <p:blipFill>
          <a:blip r:embed="rId4">
            <a:alphaModFix/>
          </a:blip>
          <a:stretch>
            <a:fillRect/>
          </a:stretch>
        </p:blipFill>
        <p:spPr>
          <a:xfrm>
            <a:off x="6145838" y="2508475"/>
            <a:ext cx="2486025" cy="247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831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Discussion: Limitations</a:t>
            </a:r>
            <a:endParaRPr/>
          </a:p>
        </p:txBody>
      </p:sp>
      <p:sp>
        <p:nvSpPr>
          <p:cNvPr id="322" name="Google Shape;322;p40"/>
          <p:cNvSpPr txBox="1">
            <a:spLocks noGrp="1"/>
          </p:cNvSpPr>
          <p:nvPr>
            <p:ph type="body" idx="1"/>
          </p:nvPr>
        </p:nvSpPr>
        <p:spPr>
          <a:xfrm>
            <a:off x="83100" y="1152475"/>
            <a:ext cx="3599100" cy="3416400"/>
          </a:xfrm>
          <a:prstGeom prst="rect">
            <a:avLst/>
          </a:prstGeom>
          <a:noFill/>
          <a:ln>
            <a:noFill/>
          </a:ln>
        </p:spPr>
        <p:txBody>
          <a:bodyPr spcFirstLastPara="1" wrap="square" lIns="91425" tIns="91425" rIns="91425" bIns="91425" anchor="t" anchorCtr="0">
            <a:noAutofit/>
          </a:bodyPr>
          <a:lstStyle/>
          <a:p>
            <a:pPr marL="0" marR="74295" lvl="0" indent="0" algn="just" rtl="0">
              <a:lnSpc>
                <a:spcPct val="100000"/>
              </a:lnSpc>
              <a:spcBef>
                <a:spcPts val="745"/>
              </a:spcBef>
              <a:spcAft>
                <a:spcPts val="0"/>
              </a:spcAft>
              <a:buClr>
                <a:schemeClr val="dk1"/>
              </a:buClr>
              <a:buSzPts val="1100"/>
              <a:buFont typeface="Arial"/>
              <a:buNone/>
            </a:pPr>
            <a:r>
              <a:rPr lang="zh-CN" sz="1400">
                <a:solidFill>
                  <a:srgbClr val="FFFFFF"/>
                </a:solidFill>
                <a:latin typeface="Arial"/>
                <a:ea typeface="Arial"/>
                <a:cs typeface="Arial"/>
                <a:sym typeface="Arial"/>
              </a:rPr>
              <a:t>Limitation to the </a:t>
            </a:r>
            <a:r>
              <a:rPr lang="zh-CN" sz="1400" u="sng">
                <a:solidFill>
                  <a:srgbClr val="FFFFFF"/>
                </a:solidFill>
                <a:latin typeface="Arial"/>
                <a:ea typeface="Arial"/>
                <a:cs typeface="Arial"/>
                <a:sym typeface="Arial"/>
              </a:rPr>
              <a:t>dataset</a:t>
            </a:r>
            <a:r>
              <a:rPr lang="zh-CN"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marL="457200" marR="74295" lvl="0" indent="-317500" algn="just" rtl="0">
              <a:lnSpc>
                <a:spcPct val="100000"/>
              </a:lnSpc>
              <a:spcBef>
                <a:spcPts val="745"/>
              </a:spcBef>
              <a:spcAft>
                <a:spcPts val="0"/>
              </a:spcAft>
              <a:buClr>
                <a:srgbClr val="FFFFFF"/>
              </a:buClr>
              <a:buSzPts val="1400"/>
              <a:buFont typeface="Arial"/>
              <a:buChar char="●"/>
            </a:pPr>
            <a:r>
              <a:rPr lang="zh-CN" sz="1400">
                <a:solidFill>
                  <a:srgbClr val="FFFFFF"/>
                </a:solidFill>
                <a:latin typeface="Arial"/>
                <a:ea typeface="Arial"/>
                <a:cs typeface="Arial"/>
                <a:sym typeface="Arial"/>
              </a:rPr>
              <a:t>Improved with more variables</a:t>
            </a:r>
            <a:endParaRPr sz="1400">
              <a:solidFill>
                <a:srgbClr val="FFFFFF"/>
              </a:solidFill>
              <a:latin typeface="Arial"/>
              <a:ea typeface="Arial"/>
              <a:cs typeface="Arial"/>
              <a:sym typeface="Arial"/>
            </a:endParaRPr>
          </a:p>
          <a:p>
            <a:pPr marL="914400" marR="74295" lvl="1" indent="-317500" algn="just"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eg. Egypt, Arab Spring</a:t>
            </a:r>
            <a:endParaRPr sz="1400">
              <a:solidFill>
                <a:srgbClr val="FFFFFF"/>
              </a:solidFill>
              <a:latin typeface="Arial"/>
              <a:ea typeface="Arial"/>
              <a:cs typeface="Arial"/>
              <a:sym typeface="Arial"/>
            </a:endParaRPr>
          </a:p>
          <a:p>
            <a:pPr marL="457200" marR="74295" lvl="0" indent="-317500" algn="l"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Happiness is an individual </a:t>
            </a:r>
            <a:r>
              <a:rPr lang="zh-CN" sz="1400">
                <a:latin typeface="Arial"/>
                <a:ea typeface="Arial"/>
                <a:cs typeface="Arial"/>
                <a:sym typeface="Arial"/>
              </a:rPr>
              <a:t>experience, not national</a:t>
            </a:r>
            <a:endParaRPr sz="1400">
              <a:solidFill>
                <a:srgbClr val="FFFFFF"/>
              </a:solidFill>
              <a:latin typeface="Arial"/>
              <a:ea typeface="Arial"/>
              <a:cs typeface="Arial"/>
              <a:sym typeface="Arial"/>
            </a:endParaRPr>
          </a:p>
          <a:p>
            <a:pPr marL="457200" marR="74295" lvl="0" indent="-317500" algn="just"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Can happiness and values be measured quantitatively?</a:t>
            </a:r>
            <a:endParaRPr sz="1400">
              <a:solidFill>
                <a:srgbClr val="FFFFFF"/>
              </a:solidFill>
              <a:latin typeface="Arial"/>
              <a:ea typeface="Arial"/>
              <a:cs typeface="Arial"/>
              <a:sym typeface="Arial"/>
            </a:endParaRPr>
          </a:p>
          <a:p>
            <a:pPr marL="0" marR="74295" lvl="0" indent="0" algn="just" rtl="0">
              <a:lnSpc>
                <a:spcPct val="100000"/>
              </a:lnSpc>
              <a:spcBef>
                <a:spcPts val="745"/>
              </a:spcBef>
              <a:spcAft>
                <a:spcPts val="0"/>
              </a:spcAft>
              <a:buNone/>
            </a:pPr>
            <a:endParaRPr sz="1400">
              <a:solidFill>
                <a:srgbClr val="FFFFFF"/>
              </a:solidFill>
              <a:latin typeface="Arial"/>
              <a:ea typeface="Arial"/>
              <a:cs typeface="Arial"/>
              <a:sym typeface="Arial"/>
            </a:endParaRPr>
          </a:p>
          <a:p>
            <a:pPr marL="0" marR="74295" lvl="0" indent="0" algn="just" rtl="0">
              <a:lnSpc>
                <a:spcPct val="100000"/>
              </a:lnSpc>
              <a:spcBef>
                <a:spcPts val="0"/>
              </a:spcBef>
              <a:spcAft>
                <a:spcPts val="0"/>
              </a:spcAft>
              <a:buNone/>
            </a:pPr>
            <a:r>
              <a:rPr lang="zh-CN" sz="1400">
                <a:solidFill>
                  <a:srgbClr val="FFFFFF"/>
                </a:solidFill>
                <a:latin typeface="Arial"/>
                <a:ea typeface="Arial"/>
                <a:cs typeface="Arial"/>
                <a:sym typeface="Arial"/>
              </a:rPr>
              <a:t>Limitation to the </a:t>
            </a:r>
            <a:r>
              <a:rPr lang="zh-CN" sz="1400" u="sng">
                <a:solidFill>
                  <a:srgbClr val="FFFFFF"/>
                </a:solidFill>
                <a:latin typeface="Arial"/>
                <a:ea typeface="Arial"/>
                <a:cs typeface="Arial"/>
                <a:sym typeface="Arial"/>
              </a:rPr>
              <a:t>model</a:t>
            </a:r>
            <a:r>
              <a:rPr lang="zh-C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marL="457200" marR="74295" lvl="0" indent="-317500" algn="just"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1st order model vs 2nd order model</a:t>
            </a:r>
            <a:endParaRPr sz="1400">
              <a:solidFill>
                <a:srgbClr val="FFFFFF"/>
              </a:solidFill>
              <a:latin typeface="Arial"/>
              <a:ea typeface="Arial"/>
              <a:cs typeface="Arial"/>
              <a:sym typeface="Arial"/>
            </a:endParaRPr>
          </a:p>
          <a:p>
            <a:pPr marL="457200" marR="74295" lvl="0" indent="-317500" algn="just"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About 1/7 data is missing, which can influence results</a:t>
            </a:r>
            <a:endParaRPr sz="1400">
              <a:solidFill>
                <a:srgbClr val="FFFFFF"/>
              </a:solidFill>
              <a:latin typeface="Arial"/>
              <a:ea typeface="Arial"/>
              <a:cs typeface="Arial"/>
              <a:sym typeface="Arial"/>
            </a:endParaRPr>
          </a:p>
          <a:p>
            <a:pPr marL="457200" marR="74295" lvl="0" indent="-317500" algn="just" rtl="0">
              <a:lnSpc>
                <a:spcPct val="100000"/>
              </a:lnSpc>
              <a:spcBef>
                <a:spcPts val="0"/>
              </a:spcBef>
              <a:spcAft>
                <a:spcPts val="0"/>
              </a:spcAft>
              <a:buClr>
                <a:srgbClr val="FFFFFF"/>
              </a:buClr>
              <a:buSzPts val="1400"/>
              <a:buFont typeface="Arial"/>
              <a:buChar char="●"/>
            </a:pPr>
            <a:r>
              <a:rPr lang="zh-CN" sz="1400">
                <a:solidFill>
                  <a:srgbClr val="FFFFFF"/>
                </a:solidFill>
                <a:latin typeface="Arial"/>
                <a:ea typeface="Arial"/>
                <a:cs typeface="Arial"/>
                <a:sym typeface="Arial"/>
              </a:rPr>
              <a:t>Correlation cannot be stopped by standardization and WLS method</a:t>
            </a:r>
            <a:endParaRPr sz="1800">
              <a:solidFill>
                <a:srgbClr val="FFFFFF"/>
              </a:solidFill>
            </a:endParaRPr>
          </a:p>
        </p:txBody>
      </p:sp>
      <p:pic>
        <p:nvPicPr>
          <p:cNvPr id="323" name="Google Shape;323;p40" descr="20170315_GlobalHappinessEgypt"/>
          <p:cNvPicPr preferRelativeResize="0"/>
          <p:nvPr/>
        </p:nvPicPr>
        <p:blipFill rotWithShape="1">
          <a:blip r:embed="rId3">
            <a:alphaModFix/>
          </a:blip>
          <a:srcRect/>
          <a:stretch/>
        </p:blipFill>
        <p:spPr>
          <a:xfrm>
            <a:off x="3771000" y="1327180"/>
            <a:ext cx="5310399" cy="30669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Introduction</a:t>
            </a:r>
            <a:endParaRPr/>
          </a:p>
        </p:txBody>
      </p:sp>
      <p:sp>
        <p:nvSpPr>
          <p:cNvPr id="167" name="Google Shape;167;p23"/>
          <p:cNvSpPr txBox="1">
            <a:spLocks noGrp="1"/>
          </p:cNvSpPr>
          <p:nvPr>
            <p:ph type="body" idx="1"/>
          </p:nvPr>
        </p:nvSpPr>
        <p:spPr>
          <a:xfrm>
            <a:off x="311700" y="1152475"/>
            <a:ext cx="39711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zh-CN"/>
              <a:t>BACKGROUND &amp; IMPORTANCE</a:t>
            </a:r>
            <a:endParaRPr/>
          </a:p>
          <a:p>
            <a:pPr marL="457200" lvl="0" indent="-342900" algn="l" rtl="0">
              <a:spcBef>
                <a:spcPts val="1600"/>
              </a:spcBef>
              <a:spcAft>
                <a:spcPts val="0"/>
              </a:spcAft>
              <a:buSzPts val="1800"/>
              <a:buChar char="●"/>
            </a:pPr>
            <a:r>
              <a:rPr lang="zh-CN"/>
              <a:t>United Nations</a:t>
            </a:r>
            <a:endParaRPr/>
          </a:p>
          <a:p>
            <a:pPr marL="457200" lvl="0" indent="-342900" algn="l" rtl="0">
              <a:spcBef>
                <a:spcPts val="0"/>
              </a:spcBef>
              <a:spcAft>
                <a:spcPts val="0"/>
              </a:spcAft>
              <a:buSzPts val="1800"/>
              <a:buChar char="●"/>
            </a:pPr>
            <a:r>
              <a:rPr lang="zh-CN"/>
              <a:t>New standard to measure development</a:t>
            </a:r>
            <a:endParaRPr/>
          </a:p>
          <a:p>
            <a:pPr marL="914400" lvl="1" indent="-317500" algn="l" rtl="0">
              <a:spcBef>
                <a:spcPts val="0"/>
              </a:spcBef>
              <a:spcAft>
                <a:spcPts val="0"/>
              </a:spcAft>
              <a:buSzPts val="1400"/>
              <a:buChar char="○"/>
            </a:pPr>
            <a:r>
              <a:rPr lang="zh-CN"/>
              <a:t>quantity -&gt; quantity + quality</a:t>
            </a:r>
            <a:endParaRPr/>
          </a:p>
          <a:p>
            <a:pPr marL="457200" lvl="0" indent="-342900" algn="l" rtl="0">
              <a:spcBef>
                <a:spcPts val="0"/>
              </a:spcBef>
              <a:spcAft>
                <a:spcPts val="0"/>
              </a:spcAft>
              <a:buSzPts val="1800"/>
              <a:buChar char="●"/>
            </a:pPr>
            <a:r>
              <a:rPr lang="zh-CN"/>
              <a:t>More comprehensive than GDP</a:t>
            </a:r>
            <a:endParaRPr/>
          </a:p>
          <a:p>
            <a:pPr marL="457200" lvl="0" indent="-342900" algn="l" rtl="0">
              <a:spcBef>
                <a:spcPts val="0"/>
              </a:spcBef>
              <a:spcAft>
                <a:spcPts val="0"/>
              </a:spcAft>
              <a:buSzPts val="1800"/>
              <a:buChar char="●"/>
            </a:pPr>
            <a:r>
              <a:rPr lang="zh-CN"/>
              <a:t>Measure social progress</a:t>
            </a:r>
            <a:endParaRPr/>
          </a:p>
          <a:p>
            <a:pPr marL="457200" lvl="0" indent="-342900" algn="l" rtl="0">
              <a:spcBef>
                <a:spcPts val="0"/>
              </a:spcBef>
              <a:spcAft>
                <a:spcPts val="0"/>
              </a:spcAft>
              <a:buSzPts val="1800"/>
              <a:buChar char="●"/>
            </a:pPr>
            <a:r>
              <a:rPr lang="zh-CN"/>
              <a:t>See change through time</a:t>
            </a:r>
            <a:endParaRPr/>
          </a:p>
          <a:p>
            <a:pPr marL="457200" lvl="0" indent="-342900" algn="l" rtl="0">
              <a:spcBef>
                <a:spcPts val="0"/>
              </a:spcBef>
              <a:spcAft>
                <a:spcPts val="0"/>
              </a:spcAft>
              <a:buSzPts val="1800"/>
              <a:buChar char="●"/>
            </a:pPr>
            <a:r>
              <a:rPr lang="zh-CN"/>
              <a:t>Inform policy</a:t>
            </a:r>
            <a:endParaRPr/>
          </a:p>
          <a:p>
            <a:pPr marL="0" lvl="0" indent="0" algn="l" rtl="0">
              <a:spcBef>
                <a:spcPts val="1600"/>
              </a:spcBef>
              <a:spcAft>
                <a:spcPts val="1600"/>
              </a:spcAft>
              <a:buSzPts val="1800"/>
              <a:buNone/>
            </a:pPr>
            <a:endParaRPr/>
          </a:p>
        </p:txBody>
      </p:sp>
      <p:pic>
        <p:nvPicPr>
          <p:cNvPr id="168" name="Google Shape;168;p23"/>
          <p:cNvPicPr preferRelativeResize="0"/>
          <p:nvPr/>
        </p:nvPicPr>
        <p:blipFill rotWithShape="1">
          <a:blip r:embed="rId3">
            <a:alphaModFix/>
          </a:blip>
          <a:srcRect t="-3159" b="3158"/>
          <a:stretch/>
        </p:blipFill>
        <p:spPr>
          <a:xfrm>
            <a:off x="4282900" y="112300"/>
            <a:ext cx="4225501" cy="1650600"/>
          </a:xfrm>
          <a:prstGeom prst="rect">
            <a:avLst/>
          </a:prstGeom>
          <a:noFill/>
          <a:ln>
            <a:noFill/>
          </a:ln>
        </p:spPr>
      </p:pic>
      <p:pic>
        <p:nvPicPr>
          <p:cNvPr id="169" name="Google Shape;169;p23"/>
          <p:cNvPicPr preferRelativeResize="0"/>
          <p:nvPr/>
        </p:nvPicPr>
        <p:blipFill rotWithShape="1">
          <a:blip r:embed="rId4">
            <a:alphaModFix/>
          </a:blip>
          <a:srcRect/>
          <a:stretch/>
        </p:blipFill>
        <p:spPr>
          <a:xfrm>
            <a:off x="5290750" y="2130550"/>
            <a:ext cx="2209800"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ctrTitle"/>
          </p:nvPr>
        </p:nvSpPr>
        <p:spPr>
          <a:xfrm>
            <a:off x="1195891" y="2157575"/>
            <a:ext cx="6619200" cy="249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zh-CN">
                <a:latin typeface="Comic Sans MS"/>
                <a:ea typeface="Comic Sans MS"/>
                <a:cs typeface="Comic Sans MS"/>
                <a:sym typeface="Comic Sans MS"/>
              </a:rPr>
              <a:t>Thanks</a:t>
            </a:r>
            <a:r>
              <a:rPr lang="zh-CN"/>
              <a:t> </a:t>
            </a:r>
            <a:endParaRPr/>
          </a:p>
          <a:p>
            <a:pPr marL="0" lvl="0" indent="0" algn="l" rtl="0">
              <a:spcBef>
                <a:spcPts val="0"/>
              </a:spcBef>
              <a:spcAft>
                <a:spcPts val="0"/>
              </a:spcAft>
              <a:buClr>
                <a:schemeClr val="dk1"/>
              </a:buClr>
              <a:buSzPts val="1100"/>
              <a:buFont typeface="Arial"/>
              <a:buNone/>
            </a:pPr>
            <a:endParaRPr sz="6000">
              <a:solidFill>
                <a:srgbClr val="FFFFFF"/>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831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Introduction</a:t>
            </a:r>
            <a:endParaRPr/>
          </a:p>
        </p:txBody>
      </p:sp>
      <p:sp>
        <p:nvSpPr>
          <p:cNvPr id="175" name="Google Shape;175;p24"/>
          <p:cNvSpPr txBox="1">
            <a:spLocks noGrp="1"/>
          </p:cNvSpPr>
          <p:nvPr>
            <p:ph type="body" idx="1"/>
          </p:nvPr>
        </p:nvSpPr>
        <p:spPr>
          <a:xfrm>
            <a:off x="83100" y="1280750"/>
            <a:ext cx="38640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zh-CN" sz="1600"/>
              <a:t>WHR PROCESS &amp; VARIABLES</a:t>
            </a:r>
            <a:endParaRPr sz="1600"/>
          </a:p>
          <a:p>
            <a:pPr marL="0" lvl="0" indent="0" algn="l" rtl="0">
              <a:spcBef>
                <a:spcPts val="0"/>
              </a:spcBef>
              <a:spcAft>
                <a:spcPts val="0"/>
              </a:spcAft>
              <a:buSzPts val="1800"/>
              <a:buNone/>
            </a:pPr>
            <a:endParaRPr sz="1600"/>
          </a:p>
          <a:p>
            <a:pPr marL="457200" lvl="0" indent="-330200" algn="l" rtl="0">
              <a:spcBef>
                <a:spcPts val="0"/>
              </a:spcBef>
              <a:spcAft>
                <a:spcPts val="0"/>
              </a:spcAft>
              <a:buSzPts val="1600"/>
              <a:buChar char="●"/>
            </a:pPr>
            <a:r>
              <a:rPr lang="zh-CN" sz="1600"/>
              <a:t>1,000 people / year x 3 years =&gt; 3,000 people on average/country</a:t>
            </a:r>
            <a:endParaRPr sz="1600"/>
          </a:p>
          <a:p>
            <a:pPr marL="914400" lvl="1" indent="-330200" algn="l" rtl="0">
              <a:spcBef>
                <a:spcPts val="0"/>
              </a:spcBef>
              <a:spcAft>
                <a:spcPts val="0"/>
              </a:spcAft>
              <a:buSzPts val="1600"/>
              <a:buChar char="○"/>
            </a:pPr>
            <a:r>
              <a:rPr lang="zh-CN" sz="1600"/>
              <a:t>Synthesized across 2014-2016</a:t>
            </a:r>
            <a:endParaRPr sz="1600"/>
          </a:p>
          <a:p>
            <a:pPr marL="457200" lvl="0" indent="-330200" algn="l" rtl="0">
              <a:spcBef>
                <a:spcPts val="0"/>
              </a:spcBef>
              <a:spcAft>
                <a:spcPts val="0"/>
              </a:spcAft>
              <a:buSzPts val="1600"/>
              <a:buChar char="●"/>
            </a:pPr>
            <a:r>
              <a:rPr lang="zh-CN" sz="1600"/>
              <a:t>155 countries</a:t>
            </a:r>
            <a:endParaRPr sz="1600"/>
          </a:p>
          <a:p>
            <a:pPr marL="457200" lvl="0" indent="-330200" algn="l" rtl="0">
              <a:spcBef>
                <a:spcPts val="0"/>
              </a:spcBef>
              <a:spcAft>
                <a:spcPts val="0"/>
              </a:spcAft>
              <a:buSzPts val="1600"/>
              <a:buChar char="●"/>
            </a:pPr>
            <a:r>
              <a:rPr lang="zh-CN" sz="1600"/>
              <a:t>Happiness Score = Cantril ladder measures life satisfaction</a:t>
            </a:r>
            <a:endParaRPr sz="1600"/>
          </a:p>
          <a:p>
            <a:pPr marL="914400" lvl="1" indent="-330200" algn="l" rtl="0">
              <a:spcBef>
                <a:spcPts val="0"/>
              </a:spcBef>
              <a:spcAft>
                <a:spcPts val="0"/>
              </a:spcAft>
              <a:buSzPts val="1600"/>
              <a:buChar char="○"/>
            </a:pPr>
            <a:r>
              <a:rPr lang="zh-CN" sz="1600"/>
              <a:t> from the Gallup World Poll</a:t>
            </a:r>
            <a:endParaRPr sz="1600"/>
          </a:p>
          <a:p>
            <a:pPr marL="457200" lvl="0" indent="-330200" algn="l" rtl="0">
              <a:spcBef>
                <a:spcPts val="0"/>
              </a:spcBef>
              <a:spcAft>
                <a:spcPts val="0"/>
              </a:spcAft>
              <a:buSzPts val="1600"/>
              <a:buChar char="●"/>
            </a:pPr>
            <a:r>
              <a:rPr lang="zh-CN" sz="1600"/>
              <a:t>6 Variables help understand</a:t>
            </a:r>
            <a:endParaRPr sz="1600"/>
          </a:p>
          <a:p>
            <a:pPr marL="0" lvl="0" indent="0" algn="l" rtl="0">
              <a:spcBef>
                <a:spcPts val="1600"/>
              </a:spcBef>
              <a:spcAft>
                <a:spcPts val="1600"/>
              </a:spcAft>
              <a:buSzPts val="1800"/>
              <a:buNone/>
            </a:pPr>
            <a:endParaRPr/>
          </a:p>
        </p:txBody>
      </p:sp>
      <p:pic>
        <p:nvPicPr>
          <p:cNvPr id="176" name="Google Shape;176;p24"/>
          <p:cNvPicPr preferRelativeResize="0"/>
          <p:nvPr/>
        </p:nvPicPr>
        <p:blipFill rotWithShape="1">
          <a:blip r:embed="rId3">
            <a:alphaModFix/>
          </a:blip>
          <a:srcRect l="10897"/>
          <a:stretch/>
        </p:blipFill>
        <p:spPr>
          <a:xfrm>
            <a:off x="4384625" y="3000"/>
            <a:ext cx="4544476" cy="3245200"/>
          </a:xfrm>
          <a:prstGeom prst="rect">
            <a:avLst/>
          </a:prstGeom>
          <a:noFill/>
          <a:ln>
            <a:noFill/>
          </a:ln>
        </p:spPr>
      </p:pic>
      <p:pic>
        <p:nvPicPr>
          <p:cNvPr id="177" name="Google Shape;177;p24"/>
          <p:cNvPicPr preferRelativeResize="0"/>
          <p:nvPr/>
        </p:nvPicPr>
        <p:blipFill rotWithShape="1">
          <a:blip r:embed="rId4">
            <a:alphaModFix/>
          </a:blip>
          <a:srcRect l="50256"/>
          <a:stretch/>
        </p:blipFill>
        <p:spPr>
          <a:xfrm>
            <a:off x="3991575" y="2962025"/>
            <a:ext cx="2346725" cy="2067875"/>
          </a:xfrm>
          <a:prstGeom prst="rect">
            <a:avLst/>
          </a:prstGeom>
          <a:noFill/>
          <a:ln w="19050" cap="flat" cmpd="sng">
            <a:solidFill>
              <a:srgbClr val="FF99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Introduction</a:t>
            </a:r>
            <a:endParaRPr/>
          </a:p>
        </p:txBody>
      </p:sp>
      <p:sp>
        <p:nvSpPr>
          <p:cNvPr id="183" name="Google Shape;183;p25"/>
          <p:cNvSpPr txBox="1">
            <a:spLocks noGrp="1"/>
          </p:cNvSpPr>
          <p:nvPr>
            <p:ph type="body" idx="1"/>
          </p:nvPr>
        </p:nvSpPr>
        <p:spPr>
          <a:xfrm>
            <a:off x="311700" y="1162650"/>
            <a:ext cx="3864000" cy="3416400"/>
          </a:xfrm>
          <a:prstGeom prst="rect">
            <a:avLst/>
          </a:prstGeom>
          <a:noFill/>
          <a:ln>
            <a:noFill/>
          </a:ln>
        </p:spPr>
        <p:txBody>
          <a:bodyPr spcFirstLastPara="1" wrap="square" lIns="91425" tIns="91425" rIns="91425" bIns="91425" anchor="t" anchorCtr="0">
            <a:noAutofit/>
          </a:bodyPr>
          <a:lstStyle/>
          <a:p>
            <a:pPr marL="457200" lvl="0" indent="-342900" algn="l" rtl="0">
              <a:spcBef>
                <a:spcPts val="1600"/>
              </a:spcBef>
              <a:spcAft>
                <a:spcPts val="0"/>
              </a:spcAft>
              <a:buSzPts val="1800"/>
              <a:buChar char="●"/>
            </a:pPr>
            <a:r>
              <a:rPr lang="zh-CN"/>
              <a:t>Happiness scores around the world</a:t>
            </a:r>
            <a:endParaRPr/>
          </a:p>
          <a:p>
            <a:pPr marL="457200" lvl="0" indent="-342900" algn="l" rtl="0">
              <a:spcBef>
                <a:spcPts val="0"/>
              </a:spcBef>
              <a:spcAft>
                <a:spcPts val="0"/>
              </a:spcAft>
              <a:buSzPts val="1800"/>
              <a:buChar char="●"/>
            </a:pPr>
            <a:r>
              <a:rPr lang="zh-CN"/>
              <a:t>Variables help explain score</a:t>
            </a:r>
            <a:endParaRPr/>
          </a:p>
          <a:p>
            <a:pPr marL="0" lvl="0" indent="0" algn="l" rtl="0">
              <a:spcBef>
                <a:spcPts val="1600"/>
              </a:spcBef>
              <a:spcAft>
                <a:spcPts val="1600"/>
              </a:spcAft>
              <a:buSzPts val="1800"/>
              <a:buNone/>
            </a:pPr>
            <a:endParaRPr/>
          </a:p>
        </p:txBody>
      </p:sp>
      <p:pic>
        <p:nvPicPr>
          <p:cNvPr id="184" name="Google Shape;184;p25"/>
          <p:cNvPicPr preferRelativeResize="0"/>
          <p:nvPr/>
        </p:nvPicPr>
        <p:blipFill rotWithShape="1">
          <a:blip r:embed="rId3">
            <a:alphaModFix/>
          </a:blip>
          <a:srcRect l="1490" t="-24720" r="-1490" b="24720"/>
          <a:stretch/>
        </p:blipFill>
        <p:spPr>
          <a:xfrm>
            <a:off x="311696" y="-104151"/>
            <a:ext cx="8205224" cy="4835600"/>
          </a:xfrm>
          <a:prstGeom prst="rect">
            <a:avLst/>
          </a:prstGeom>
          <a:noFill/>
          <a:ln>
            <a:noFill/>
          </a:ln>
        </p:spPr>
      </p:pic>
      <p:sp>
        <p:nvSpPr>
          <p:cNvPr id="185" name="Google Shape;185;p25"/>
          <p:cNvSpPr txBox="1"/>
          <p:nvPr/>
        </p:nvSpPr>
        <p:spPr>
          <a:xfrm>
            <a:off x="4800600" y="3460650"/>
            <a:ext cx="1872600" cy="1042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b="1"/>
              <a:t>Standard development measurement (GDP)</a:t>
            </a:r>
            <a:endParaRPr b="1"/>
          </a:p>
        </p:txBody>
      </p:sp>
      <p:pic>
        <p:nvPicPr>
          <p:cNvPr id="186" name="Google Shape;186;p25"/>
          <p:cNvPicPr preferRelativeResize="0"/>
          <p:nvPr/>
        </p:nvPicPr>
        <p:blipFill rotWithShape="1">
          <a:blip r:embed="rId4">
            <a:alphaModFix/>
          </a:blip>
          <a:srcRect/>
          <a:stretch/>
        </p:blipFill>
        <p:spPr>
          <a:xfrm>
            <a:off x="1817537" y="1122488"/>
            <a:ext cx="5193546" cy="364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1000"/>
                                        <p:tgtEl>
                                          <p:spTgt spid="186"/>
                                        </p:tgtEl>
                                        <p:attrNameLst>
                                          <p:attrName>ppt_w</p:attrName>
                                        </p:attrNameLst>
                                      </p:cBhvr>
                                      <p:tavLst>
                                        <p:tav tm="0">
                                          <p:val>
                                            <p:strVal val="0"/>
                                          </p:val>
                                        </p:tav>
                                        <p:tav tm="100000">
                                          <p:val>
                                            <p:strVal val="#ppt_w"/>
                                          </p:val>
                                        </p:tav>
                                      </p:tavLst>
                                    </p:anim>
                                    <p:anim calcmode="lin" valueType="num">
                                      <p:cBhvr additive="base">
                                        <p:cTn id="8" dur="1000"/>
                                        <p:tgtEl>
                                          <p:spTgt spid="18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Methods</a:t>
            </a:r>
            <a:endParaRPr/>
          </a:p>
        </p:txBody>
      </p:sp>
      <p:sp>
        <p:nvSpPr>
          <p:cNvPr id="192" name="Google Shape;192;p26"/>
          <p:cNvSpPr txBox="1">
            <a:spLocks noGrp="1"/>
          </p:cNvSpPr>
          <p:nvPr>
            <p:ph type="body" idx="1"/>
          </p:nvPr>
        </p:nvSpPr>
        <p:spPr>
          <a:xfrm>
            <a:off x="311700" y="1152475"/>
            <a:ext cx="8520600" cy="407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zh-CN" dirty="0"/>
              <a:t>Primary analyses: Is it appropriate to use linear regression model?</a:t>
            </a:r>
            <a:endParaRPr dirty="0"/>
          </a:p>
          <a:p>
            <a:pPr marL="1080000" lvl="0" indent="-342900" algn="l" rtl="0">
              <a:spcBef>
                <a:spcPts val="0"/>
              </a:spcBef>
              <a:spcAft>
                <a:spcPts val="0"/>
              </a:spcAft>
              <a:buSzPts val="1800"/>
              <a:buFont typeface="Noto Sans Symbols"/>
              <a:buChar char="•"/>
            </a:pPr>
            <a:r>
              <a:rPr lang="zh-CN" dirty="0"/>
              <a:t>the relationship between response variables and predictor variables</a:t>
            </a:r>
            <a:endParaRPr dirty="0"/>
          </a:p>
          <a:p>
            <a:pPr marL="1080000" lvl="0" indent="-342900" algn="l" rtl="0">
              <a:spcBef>
                <a:spcPts val="0"/>
              </a:spcBef>
              <a:spcAft>
                <a:spcPts val="0"/>
              </a:spcAft>
              <a:buSzPts val="1800"/>
              <a:buFont typeface="Noto Sans Symbols"/>
              <a:buChar char="•"/>
            </a:pPr>
            <a:r>
              <a:rPr lang="zh-CN" dirty="0"/>
              <a:t>collinearity issue</a:t>
            </a:r>
            <a:endParaRPr dirty="0"/>
          </a:p>
          <a:p>
            <a:pPr marL="1080000" lvl="0" indent="-228600" algn="l" rtl="0">
              <a:spcBef>
                <a:spcPts val="0"/>
              </a:spcBef>
              <a:spcAft>
                <a:spcPts val="0"/>
              </a:spcAft>
              <a:buSzPts val="1800"/>
              <a:buFont typeface="Noto Sans Symbols"/>
              <a:buNone/>
            </a:pPr>
            <a:endParaRPr dirty="0"/>
          </a:p>
          <a:p>
            <a:pPr marL="1080000" lvl="0" indent="-228600" algn="l" rtl="0">
              <a:spcBef>
                <a:spcPts val="0"/>
              </a:spcBef>
              <a:spcAft>
                <a:spcPts val="0"/>
              </a:spcAft>
              <a:buSzPts val="1800"/>
              <a:buFont typeface="Noto Sans Symbols"/>
              <a:buNone/>
            </a:pPr>
            <a:endParaRPr dirty="0"/>
          </a:p>
          <a:p>
            <a:pPr marL="1080000" lvl="0" indent="-228600" algn="l" rtl="0">
              <a:spcBef>
                <a:spcPts val="0"/>
              </a:spcBef>
              <a:spcAft>
                <a:spcPts val="0"/>
              </a:spcAft>
              <a:buSzPts val="1800"/>
              <a:buFont typeface="Noto Sans Symbols"/>
              <a:buNone/>
            </a:pPr>
            <a:endParaRPr dirty="0"/>
          </a:p>
        </p:txBody>
      </p:sp>
      <p:pic>
        <p:nvPicPr>
          <p:cNvPr id="193" name="Google Shape;193;p26"/>
          <p:cNvPicPr preferRelativeResize="0"/>
          <p:nvPr/>
        </p:nvPicPr>
        <p:blipFill rotWithShape="1">
          <a:blip r:embed="rId3">
            <a:alphaModFix/>
          </a:blip>
          <a:srcRect/>
          <a:stretch/>
        </p:blipFill>
        <p:spPr>
          <a:xfrm>
            <a:off x="574579" y="2320787"/>
            <a:ext cx="3846909" cy="2274005"/>
          </a:xfrm>
          <a:prstGeom prst="rect">
            <a:avLst/>
          </a:prstGeom>
          <a:noFill/>
          <a:ln>
            <a:noFill/>
          </a:ln>
        </p:spPr>
      </p:pic>
      <p:sp>
        <p:nvSpPr>
          <p:cNvPr id="195" name="Google Shape;195;p26"/>
          <p:cNvSpPr txBox="1"/>
          <p:nvPr/>
        </p:nvSpPr>
        <p:spPr>
          <a:xfrm>
            <a:off x="1729408" y="4678016"/>
            <a:ext cx="14246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0" i="0" u="none" strike="noStrike" cap="none">
                <a:solidFill>
                  <a:schemeClr val="lt1"/>
                </a:solidFill>
                <a:latin typeface="Century Gothic"/>
                <a:ea typeface="Century Gothic"/>
                <a:cs typeface="Century Gothic"/>
                <a:sym typeface="Century Gothic"/>
              </a:rPr>
              <a:t>Scatterplot</a:t>
            </a:r>
            <a:endParaRPr sz="1800">
              <a:solidFill>
                <a:schemeClr val="lt1"/>
              </a:solidFill>
              <a:latin typeface="Century Gothic"/>
              <a:ea typeface="Century Gothic"/>
              <a:cs typeface="Century Gothic"/>
              <a:sym typeface="Century Gothic"/>
            </a:endParaRPr>
          </a:p>
        </p:txBody>
      </p:sp>
      <p:sp>
        <p:nvSpPr>
          <p:cNvPr id="14" name="Google Shape;196;p26">
            <a:extLst>
              <a:ext uri="{FF2B5EF4-FFF2-40B4-BE49-F238E27FC236}">
                <a16:creationId xmlns:a16="http://schemas.microsoft.com/office/drawing/2014/main" id="{2E03D697-986E-456F-99AF-5F7F66257D39}"/>
              </a:ext>
            </a:extLst>
          </p:cNvPr>
          <p:cNvSpPr txBox="1"/>
          <p:nvPr/>
        </p:nvSpPr>
        <p:spPr>
          <a:xfrm>
            <a:off x="5654898" y="4594792"/>
            <a:ext cx="217399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dirty="0">
                <a:solidFill>
                  <a:schemeClr val="lt1"/>
                </a:solidFill>
                <a:latin typeface="Century Gothic"/>
                <a:ea typeface="Century Gothic"/>
                <a:cs typeface="Century Gothic"/>
                <a:sym typeface="Century Gothic"/>
              </a:rPr>
              <a:t>Correlation matrix</a:t>
            </a:r>
            <a:endParaRPr sz="1800" dirty="0">
              <a:solidFill>
                <a:schemeClr val="lt1"/>
              </a:solidFill>
              <a:latin typeface="Century Gothic"/>
              <a:ea typeface="Century Gothic"/>
              <a:cs typeface="Century Gothic"/>
              <a:sym typeface="Century Gothic"/>
            </a:endParaRPr>
          </a:p>
        </p:txBody>
      </p:sp>
      <p:pic>
        <p:nvPicPr>
          <p:cNvPr id="1026" name="Picture 2" descr="https://lh3.googleusercontent.com/1PeVvcLRqWWi26lVQnYzIeP6NXGftk4FnCT44f4tCdK5CQsMnbm5ARPQO-240X2Jmbu2AEuDDf96hSVwxtO0k-m4a6DtSzTp7P2PCff5Z7x7JT3439v-CPM87MPioYnn7aQHJyhZAAT15BOqug">
            <a:extLst>
              <a:ext uri="{FF2B5EF4-FFF2-40B4-BE49-F238E27FC236}">
                <a16:creationId xmlns:a16="http://schemas.microsoft.com/office/drawing/2014/main" id="{95944B85-F1FD-4075-975B-8FA217A57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746" y="2080192"/>
            <a:ext cx="340995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7"/>
          <p:cNvSpPr txBox="1">
            <a:spLocks noGrp="1"/>
          </p:cNvSpPr>
          <p:nvPr>
            <p:ph type="title"/>
          </p:nvPr>
        </p:nvSpPr>
        <p:spPr>
          <a:xfrm>
            <a:off x="311150" y="444500"/>
            <a:ext cx="8521700" cy="573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dirty="0"/>
              <a:t>Methods</a:t>
            </a:r>
            <a:endParaRPr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DB3BBBB-966B-4264-A8CD-1F2370CB38AA}"/>
                  </a:ext>
                </a:extLst>
              </p:cNvPr>
              <p:cNvSpPr/>
              <p:nvPr/>
            </p:nvSpPr>
            <p:spPr>
              <a:xfrm>
                <a:off x="311150" y="1017588"/>
                <a:ext cx="8832850" cy="3977756"/>
              </a:xfrm>
              <a:prstGeom prst="rect">
                <a:avLst/>
              </a:prstGeom>
            </p:spPr>
            <p:txBody>
              <a:bodyPr wrap="square">
                <a:spAutoFit/>
              </a:bodyPr>
              <a:lstStyle/>
              <a:p>
                <a:pPr marL="457200" lvl="0" indent="-342900" defTabSz="685800">
                  <a:lnSpc>
                    <a:spcPct val="140000"/>
                  </a:lnSpc>
                  <a:buClr>
                    <a:srgbClr val="B71E42"/>
                  </a:buClr>
                  <a:buSzPts val="1800"/>
                  <a:buFont typeface="+mj-lt"/>
                  <a:buAutoNum type="arabicPeriod" startAt="2"/>
                </a:pPr>
                <a:r>
                  <a:rPr lang="en-US" altLang="zh-CN" sz="1600" kern="1200" dirty="0">
                    <a:solidFill>
                      <a:schemeClr val="bg1"/>
                    </a:solidFill>
                    <a:latin typeface="Gill Sans MT" panose="020B0502020104020203"/>
                    <a:ea typeface="等线" panose="02010600030101010101" pitchFamily="2" charset="-122"/>
                    <a:cs typeface="+mn-cs"/>
                  </a:rPr>
                  <a:t>We found correlation</a:t>
                </a:r>
                <a:r>
                  <a:rPr lang="zh-CN" altLang="en-US" sz="1600" kern="1200" dirty="0">
                    <a:solidFill>
                      <a:schemeClr val="bg1"/>
                    </a:solidFill>
                    <a:latin typeface="Gill Sans MT" panose="020B0502020104020203"/>
                    <a:ea typeface="等线" panose="02010600030101010101" pitchFamily="2" charset="-122"/>
                    <a:cs typeface="+mn-cs"/>
                  </a:rPr>
                  <a:t>：</a:t>
                </a:r>
                <a:endParaRPr lang="en-US" altLang="zh-CN" sz="1600" kern="1200" dirty="0">
                  <a:solidFill>
                    <a:schemeClr val="bg1"/>
                  </a:solidFill>
                  <a:latin typeface="Gill Sans MT" panose="020B0502020104020203"/>
                  <a:ea typeface="等线" panose="02010600030101010101" pitchFamily="2" charset="-122"/>
                  <a:cs typeface="+mn-cs"/>
                </a:endParaRPr>
              </a:p>
              <a:p>
                <a:pPr marL="857250" lvl="1" indent="-285750" defTabSz="685800">
                  <a:lnSpc>
                    <a:spcPct val="120000"/>
                  </a:lnSpc>
                  <a:spcBef>
                    <a:spcPts val="1600"/>
                  </a:spcBef>
                  <a:buClr>
                    <a:srgbClr val="1E5155">
                      <a:lumMod val="40000"/>
                      <a:lumOff val="60000"/>
                    </a:srgbClr>
                  </a:buClr>
                  <a:buSzPts val="1400"/>
                  <a:buFont typeface="Wingdings" panose="05000000000000000000" pitchFamily="2" charset="2"/>
                  <a:buChar char="p"/>
                </a:pPr>
                <a:r>
                  <a:rPr lang="en-US" altLang="zh-CN" sz="1350" kern="1200" dirty="0">
                    <a:solidFill>
                      <a:schemeClr val="bg1"/>
                    </a:solidFill>
                    <a:latin typeface="Gill Sans MT" panose="020B0502020104020203"/>
                    <a:ea typeface="等线" panose="02010600030101010101" pitchFamily="2" charset="-122"/>
                    <a:cs typeface="+mn-cs"/>
                  </a:rPr>
                  <a:t>First Try: standardization </a:t>
                </a:r>
                <a14:m>
                  <m:oMath xmlns:m="http://schemas.openxmlformats.org/officeDocument/2006/math">
                    <m:r>
                      <a:rPr lang="en-US" altLang="zh-CN" sz="1350" i="1" kern="1200">
                        <a:solidFill>
                          <a:schemeClr val="bg1"/>
                        </a:solidFill>
                        <a:latin typeface="Cambria Math" panose="02040503050406030204" pitchFamily="18" charset="0"/>
                        <a:cs typeface="+mn-cs"/>
                      </a:rPr>
                      <m:t>𝑛𝑒𝑤</m:t>
                    </m:r>
                    <m:r>
                      <a:rPr lang="en-US" altLang="zh-CN" sz="1350" i="1" kern="1200">
                        <a:solidFill>
                          <a:schemeClr val="bg1"/>
                        </a:solidFill>
                        <a:latin typeface="Cambria Math" panose="02040503050406030204" pitchFamily="18" charset="0"/>
                        <a:cs typeface="+mn-cs"/>
                      </a:rPr>
                      <m:t> </m:t>
                    </m:r>
                    <m:sSub>
                      <m:sSubPr>
                        <m:ctrlPr>
                          <a:rPr lang="en-US" altLang="zh-CN" sz="1350" i="1" kern="1200">
                            <a:solidFill>
                              <a:schemeClr val="bg1"/>
                            </a:solidFill>
                            <a:latin typeface="Cambria Math" panose="02040503050406030204" pitchFamily="18" charset="0"/>
                            <a:cs typeface="+mn-cs"/>
                          </a:rPr>
                        </m:ctrlPr>
                      </m:sSubPr>
                      <m:e>
                        <m:r>
                          <a:rPr lang="en-US" altLang="zh-CN" sz="1350" i="1" kern="1200">
                            <a:solidFill>
                              <a:schemeClr val="bg1"/>
                            </a:solidFill>
                            <a:latin typeface="Cambria Math" panose="02040503050406030204" pitchFamily="18" charset="0"/>
                            <a:cs typeface="+mn-cs"/>
                          </a:rPr>
                          <m:t>𝑋</m:t>
                        </m:r>
                      </m:e>
                      <m:sub>
                        <m:r>
                          <a:rPr lang="en-US" altLang="zh-CN" sz="1350" i="1" kern="1200">
                            <a:solidFill>
                              <a:schemeClr val="bg1"/>
                            </a:solidFill>
                            <a:latin typeface="Cambria Math" panose="02040503050406030204" pitchFamily="18" charset="0"/>
                            <a:cs typeface="+mn-cs"/>
                          </a:rPr>
                          <m:t>𝑖</m:t>
                        </m:r>
                      </m:sub>
                    </m:sSub>
                    <m:r>
                      <a:rPr lang="en-US" altLang="zh-CN" sz="1350" i="1" kern="1200">
                        <a:solidFill>
                          <a:schemeClr val="bg1"/>
                        </a:solidFill>
                        <a:latin typeface="Cambria Math" panose="02040503050406030204" pitchFamily="18" charset="0"/>
                        <a:cs typeface="+mn-cs"/>
                      </a:rPr>
                      <m:t>=</m:t>
                    </m:r>
                    <m:f>
                      <m:fPr>
                        <m:ctrlPr>
                          <a:rPr lang="en-US" altLang="zh-CN" sz="1350" i="1" kern="1200">
                            <a:solidFill>
                              <a:schemeClr val="bg1"/>
                            </a:solidFill>
                            <a:latin typeface="Cambria Math" panose="02040503050406030204" pitchFamily="18" charset="0"/>
                            <a:cs typeface="+mn-cs"/>
                          </a:rPr>
                        </m:ctrlPr>
                      </m:fPr>
                      <m:num>
                        <m:sSub>
                          <m:sSubPr>
                            <m:ctrlPr>
                              <a:rPr lang="en-US" altLang="zh-CN" sz="1350" i="1" kern="1200">
                                <a:solidFill>
                                  <a:schemeClr val="bg1"/>
                                </a:solidFill>
                                <a:latin typeface="Cambria Math" panose="02040503050406030204" pitchFamily="18" charset="0"/>
                                <a:cs typeface="+mn-cs"/>
                              </a:rPr>
                            </m:ctrlPr>
                          </m:sSubPr>
                          <m:e>
                            <m:r>
                              <a:rPr lang="en-US" altLang="zh-CN" sz="1350" i="1" kern="1200">
                                <a:solidFill>
                                  <a:schemeClr val="bg1"/>
                                </a:solidFill>
                                <a:latin typeface="Cambria Math" panose="02040503050406030204" pitchFamily="18" charset="0"/>
                                <a:cs typeface="+mn-cs"/>
                              </a:rPr>
                              <m:t>𝑋</m:t>
                            </m:r>
                          </m:e>
                          <m:sub>
                            <m:r>
                              <a:rPr lang="en-US" altLang="zh-CN" sz="1350" i="1" kern="1200">
                                <a:solidFill>
                                  <a:schemeClr val="bg1"/>
                                </a:solidFill>
                                <a:latin typeface="Cambria Math" panose="02040503050406030204" pitchFamily="18" charset="0"/>
                                <a:cs typeface="+mn-cs"/>
                              </a:rPr>
                              <m:t>𝑖</m:t>
                            </m:r>
                          </m:sub>
                        </m:sSub>
                        <m:r>
                          <a:rPr lang="en-US" altLang="zh-CN" sz="1350" i="1" kern="1200">
                            <a:solidFill>
                              <a:schemeClr val="bg1"/>
                            </a:solidFill>
                            <a:latin typeface="Cambria Math" panose="02040503050406030204" pitchFamily="18" charset="0"/>
                            <a:cs typeface="+mn-cs"/>
                          </a:rPr>
                          <m:t>−</m:t>
                        </m:r>
                        <m:r>
                          <a:rPr lang="en-US" altLang="zh-CN" sz="1350" i="1" kern="1200">
                            <a:solidFill>
                              <a:schemeClr val="bg1"/>
                            </a:solidFill>
                            <a:latin typeface="Cambria Math" panose="02040503050406030204" pitchFamily="18" charset="0"/>
                            <a:cs typeface="+mn-cs"/>
                          </a:rPr>
                          <m:t>𝜇</m:t>
                        </m:r>
                      </m:num>
                      <m:den>
                        <m:r>
                          <a:rPr lang="en-US" altLang="zh-CN" sz="1350" i="1" kern="1200">
                            <a:solidFill>
                              <a:schemeClr val="bg1"/>
                            </a:solidFill>
                            <a:latin typeface="Cambria Math" panose="02040503050406030204" pitchFamily="18" charset="0"/>
                            <a:cs typeface="+mn-cs"/>
                          </a:rPr>
                          <m:t>𝑠</m:t>
                        </m:r>
                      </m:den>
                    </m:f>
                  </m:oMath>
                </a14:m>
                <a:endParaRPr lang="en-US" altLang="zh-CN" sz="1350" kern="1200" dirty="0">
                  <a:solidFill>
                    <a:schemeClr val="bg1"/>
                  </a:solidFill>
                  <a:latin typeface="Gill Sans MT" panose="020B0502020104020203"/>
                  <a:ea typeface="等线" panose="02010600030101010101" pitchFamily="2" charset="-122"/>
                  <a:cs typeface="+mn-cs"/>
                </a:endParaRPr>
              </a:p>
              <a:p>
                <a:pPr marL="857250" lvl="1" indent="-285750" defTabSz="685800">
                  <a:lnSpc>
                    <a:spcPct val="120000"/>
                  </a:lnSpc>
                  <a:spcBef>
                    <a:spcPts val="1600"/>
                  </a:spcBef>
                  <a:buClr>
                    <a:srgbClr val="1E5155">
                      <a:lumMod val="40000"/>
                      <a:lumOff val="60000"/>
                    </a:srgbClr>
                  </a:buClr>
                  <a:buSzPts val="1400"/>
                  <a:buFont typeface="Wingdings" panose="05000000000000000000" pitchFamily="2" charset="2"/>
                  <a:buChar char="p"/>
                </a:pPr>
                <a:r>
                  <a:rPr lang="en-US" altLang="zh-CN" sz="1350" kern="1200" dirty="0">
                    <a:solidFill>
                      <a:schemeClr val="bg1"/>
                    </a:solidFill>
                    <a:latin typeface="Gill Sans MT" panose="020B0502020104020203"/>
                    <a:ea typeface="等线" panose="02010600030101010101" pitchFamily="2" charset="-122"/>
                    <a:cs typeface="+mn-cs"/>
                  </a:rPr>
                  <a:t>Second Try: WLS</a:t>
                </a:r>
              </a:p>
              <a:p>
                <a:pPr marL="457200" lvl="0" indent="-342900" defTabSz="685800">
                  <a:lnSpc>
                    <a:spcPct val="140000"/>
                  </a:lnSpc>
                  <a:buClr>
                    <a:srgbClr val="B71E42"/>
                  </a:buClr>
                  <a:buSzPts val="1800"/>
                  <a:buFont typeface="Arial" panose="020B0604020202020204" pitchFamily="34" charset="0"/>
                  <a:buAutoNum type="arabicPeriod" startAt="2"/>
                </a:pPr>
                <a:r>
                  <a:rPr lang="en-US" altLang="zh-CN" sz="1600" kern="1200" dirty="0">
                    <a:solidFill>
                      <a:schemeClr val="bg1"/>
                    </a:solidFill>
                    <a:latin typeface="Gill Sans MT" panose="020B0502020104020203"/>
                    <a:ea typeface="等线" panose="02010600030101010101" pitchFamily="2" charset="-122"/>
                    <a:cs typeface="+mn-cs"/>
                  </a:rPr>
                  <a:t>Model selection: </a:t>
                </a:r>
              </a:p>
              <a:p>
                <a:pPr marL="457200" lvl="0" defTabSz="685800">
                  <a:lnSpc>
                    <a:spcPct val="120000"/>
                  </a:lnSpc>
                  <a:spcBef>
                    <a:spcPts val="1600"/>
                  </a:spcBef>
                  <a:buClr>
                    <a:srgbClr val="1E5155">
                      <a:lumMod val="40000"/>
                      <a:lumOff val="60000"/>
                    </a:srgbClr>
                  </a:buClr>
                  <a:buSzPts val="1800"/>
                </a:pPr>
                <a:r>
                  <a:rPr lang="en-US" altLang="zh-CN" sz="1500" kern="1200" dirty="0" err="1">
                    <a:solidFill>
                      <a:schemeClr val="bg1"/>
                    </a:solidFill>
                    <a:latin typeface="Gill Sans MT" panose="020B0502020104020203"/>
                    <a:ea typeface="等线" panose="02010600030101010101" pitchFamily="2" charset="-122"/>
                    <a:cs typeface="+mn-cs"/>
                  </a:rPr>
                  <a:t>i</a:t>
                </a:r>
                <a:r>
                  <a:rPr lang="en-US" altLang="zh-CN" sz="1500" kern="1200" dirty="0">
                    <a:solidFill>
                      <a:schemeClr val="bg1"/>
                    </a:solidFill>
                    <a:latin typeface="Gill Sans MT" panose="020B0502020104020203"/>
                    <a:ea typeface="等线" panose="02010600030101010101" pitchFamily="2" charset="-122"/>
                    <a:cs typeface="+mn-cs"/>
                  </a:rPr>
                  <a:t>) Use MLR and check linear relationships using F test                   iii) </a:t>
                </a:r>
                <a:r>
                  <a:rPr lang="en-US" altLang="zh-CN" sz="1500" kern="1200" dirty="0" err="1">
                    <a:solidFill>
                      <a:schemeClr val="bg1"/>
                    </a:solidFill>
                    <a:latin typeface="Gill Sans MT" panose="020B0502020104020203"/>
                    <a:ea typeface="等线" panose="02010600030101010101" pitchFamily="2" charset="-122"/>
                    <a:cs typeface="+mn-cs"/>
                  </a:rPr>
                  <a:t>Bestsub</a:t>
                </a:r>
                <a:r>
                  <a:rPr lang="en-US" altLang="zh-CN" sz="1500" kern="1200" dirty="0">
                    <a:solidFill>
                      <a:schemeClr val="bg1"/>
                    </a:solidFill>
                    <a:latin typeface="Gill Sans MT" panose="020B0502020104020203"/>
                    <a:ea typeface="等线" panose="02010600030101010101" pitchFamily="2" charset="-122"/>
                    <a:cs typeface="+mn-cs"/>
                  </a:rPr>
                  <a:t> methods and best model</a:t>
                </a:r>
              </a:p>
              <a:p>
                <a:pPr marL="457200" lvl="0" defTabSz="685800">
                  <a:lnSpc>
                    <a:spcPct val="120000"/>
                  </a:lnSpc>
                  <a:spcBef>
                    <a:spcPts val="1600"/>
                  </a:spcBef>
                  <a:buClr>
                    <a:srgbClr val="1E5155">
                      <a:lumMod val="40000"/>
                      <a:lumOff val="60000"/>
                    </a:srgbClr>
                  </a:buClr>
                  <a:buSzPts val="1800"/>
                </a:pPr>
                <a:endParaRPr lang="en-US" altLang="zh-CN" sz="1500" kern="1200" dirty="0">
                  <a:solidFill>
                    <a:schemeClr val="bg1"/>
                  </a:solidFill>
                  <a:latin typeface="Gill Sans MT" panose="020B0502020104020203"/>
                  <a:ea typeface="等线" panose="02010600030101010101" pitchFamily="2" charset="-122"/>
                  <a:cs typeface="+mn-cs"/>
                </a:endParaRPr>
              </a:p>
              <a:p>
                <a:pPr marL="457200" lvl="0" defTabSz="685800">
                  <a:lnSpc>
                    <a:spcPct val="120000"/>
                  </a:lnSpc>
                  <a:spcBef>
                    <a:spcPts val="1600"/>
                  </a:spcBef>
                  <a:buClr>
                    <a:srgbClr val="1E5155">
                      <a:lumMod val="40000"/>
                      <a:lumOff val="60000"/>
                    </a:srgbClr>
                  </a:buClr>
                  <a:buSzPts val="1800"/>
                </a:pPr>
                <a:r>
                  <a:rPr lang="en-US" altLang="zh-CN" sz="1500" kern="1200" dirty="0">
                    <a:solidFill>
                      <a:schemeClr val="bg1"/>
                    </a:solidFill>
                    <a:latin typeface="Gill Sans MT" panose="020B0502020104020203"/>
                    <a:ea typeface="等线" panose="02010600030101010101" pitchFamily="2" charset="-122"/>
                    <a:cs typeface="+mn-cs"/>
                  </a:rPr>
                  <a:t>ii) Dropping some variables if possible                                          iv) Check assumptions (residuals,                                 </a:t>
                </a:r>
                <a:r>
                  <a:rPr lang="en-US" altLang="zh-CN" sz="1500" kern="1200" dirty="0">
                    <a:solidFill>
                      <a:prstClr val="black"/>
                    </a:solidFill>
                    <a:latin typeface="Gill Sans MT" panose="020B0502020104020203"/>
                    <a:ea typeface="等线" panose="02010600030101010101" pitchFamily="2" charset="-122"/>
                    <a:cs typeface="+mn-cs"/>
                  </a:rPr>
                  <a:t>						</a:t>
                </a:r>
                <a:r>
                  <a:rPr lang="en-US" altLang="zh-CN" sz="1500" kern="1200" dirty="0">
                    <a:solidFill>
                      <a:schemeClr val="bg1"/>
                    </a:solidFill>
                    <a:latin typeface="Gill Sans MT" panose="020B0502020104020203"/>
                    <a:ea typeface="等线" panose="02010600030101010101" pitchFamily="2" charset="-122"/>
                    <a:cs typeface="+mn-cs"/>
                  </a:rPr>
                  <a:t>	                    </a:t>
                </a:r>
                <a:r>
                  <a:rPr lang="en-US" altLang="zh-CN" sz="1500" kern="1200" dirty="0" err="1">
                    <a:solidFill>
                      <a:schemeClr val="bg1"/>
                    </a:solidFill>
                    <a:latin typeface="Gill Sans MT" panose="020B0502020104020203"/>
                    <a:ea typeface="等线" panose="02010600030101010101" pitchFamily="2" charset="-122"/>
                    <a:cs typeface="+mn-cs"/>
                  </a:rPr>
                  <a:t>shapiro</a:t>
                </a:r>
                <a:r>
                  <a:rPr lang="en-US" altLang="zh-CN" sz="1500" kern="1200" dirty="0">
                    <a:solidFill>
                      <a:schemeClr val="bg1"/>
                    </a:solidFill>
                    <a:latin typeface="Gill Sans MT" panose="020B0502020104020203"/>
                    <a:ea typeface="等线" panose="02010600030101010101" pitchFamily="2" charset="-122"/>
                    <a:cs typeface="+mn-cs"/>
                  </a:rPr>
                  <a:t>, BF test, and </a:t>
                </a:r>
                <a:r>
                  <a:rPr lang="en-US" altLang="zh-CN" sz="1500" kern="1200" dirty="0" err="1">
                    <a:solidFill>
                      <a:schemeClr val="bg1"/>
                    </a:solidFill>
                    <a:latin typeface="Gill Sans MT" panose="020B0502020104020203"/>
                    <a:ea typeface="等线" panose="02010600030101010101" pitchFamily="2" charset="-122"/>
                    <a:cs typeface="+mn-cs"/>
                  </a:rPr>
                  <a:t>qq</a:t>
                </a:r>
                <a:r>
                  <a:rPr lang="en-US" altLang="zh-CN" sz="1500" kern="1200" dirty="0">
                    <a:solidFill>
                      <a:schemeClr val="bg1"/>
                    </a:solidFill>
                    <a:latin typeface="Gill Sans MT" panose="020B0502020104020203"/>
                    <a:ea typeface="等线" panose="02010600030101010101" pitchFamily="2" charset="-122"/>
                    <a:cs typeface="+mn-cs"/>
                  </a:rPr>
                  <a:t> plot)</a:t>
                </a:r>
              </a:p>
              <a:p>
                <a:pPr marL="457200" lvl="0" defTabSz="685800">
                  <a:lnSpc>
                    <a:spcPct val="120000"/>
                  </a:lnSpc>
                  <a:spcBef>
                    <a:spcPts val="1600"/>
                  </a:spcBef>
                  <a:buClr>
                    <a:srgbClr val="1E5155">
                      <a:lumMod val="40000"/>
                      <a:lumOff val="60000"/>
                    </a:srgbClr>
                  </a:buClr>
                  <a:buSzPts val="1800"/>
                </a:pPr>
                <a:r>
                  <a:rPr lang="en-US" altLang="zh-CN" sz="1500" kern="1200" dirty="0">
                    <a:solidFill>
                      <a:prstClr val="black"/>
                    </a:solidFill>
                    <a:latin typeface="Gill Sans MT" panose="020B0502020104020203"/>
                    <a:ea typeface="等线" panose="02010600030101010101" pitchFamily="2" charset="-122"/>
                    <a:cs typeface="+mn-cs"/>
                  </a:rPr>
                  <a:t> </a:t>
                </a:r>
              </a:p>
            </p:txBody>
          </p:sp>
        </mc:Choice>
        <mc:Fallback xmlns="">
          <p:sp>
            <p:nvSpPr>
              <p:cNvPr id="4" name="矩形 3">
                <a:extLst>
                  <a:ext uri="{FF2B5EF4-FFF2-40B4-BE49-F238E27FC236}">
                    <a16:creationId xmlns:a16="http://schemas.microsoft.com/office/drawing/2014/main" id="{CDB3BBBB-966B-4264-A8CD-1F2370CB38AA}"/>
                  </a:ext>
                </a:extLst>
              </p:cNvPr>
              <p:cNvSpPr>
                <a:spLocks noRot="1" noChangeAspect="1" noMove="1" noResize="1" noEditPoints="1" noAdjustHandles="1" noChangeArrowheads="1" noChangeShapeType="1" noTextEdit="1"/>
              </p:cNvSpPr>
              <p:nvPr/>
            </p:nvSpPr>
            <p:spPr>
              <a:xfrm>
                <a:off x="311150" y="1017588"/>
                <a:ext cx="8832850" cy="3977756"/>
              </a:xfrm>
              <a:prstGeom prst="rect">
                <a:avLst/>
              </a:prstGeom>
              <a:blipFill>
                <a:blip r:embed="rId3"/>
                <a:stretch>
                  <a:fillRect r="-6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BAF33ED-77EB-48E8-AE99-FF31D6CF6FFC}"/>
              </a:ext>
            </a:extLst>
          </p:cNvPr>
          <p:cNvPicPr>
            <a:picLocks noChangeAspect="1"/>
          </p:cNvPicPr>
          <p:nvPr/>
        </p:nvPicPr>
        <p:blipFill>
          <a:blip r:embed="rId4"/>
          <a:stretch>
            <a:fillRect/>
          </a:stretch>
        </p:blipFill>
        <p:spPr>
          <a:xfrm>
            <a:off x="1027040" y="3296357"/>
            <a:ext cx="3127519" cy="512108"/>
          </a:xfrm>
          <a:prstGeom prst="rect">
            <a:avLst/>
          </a:prstGeom>
        </p:spPr>
      </p:pic>
      <p:pic>
        <p:nvPicPr>
          <p:cNvPr id="6" name="图片 5">
            <a:extLst>
              <a:ext uri="{FF2B5EF4-FFF2-40B4-BE49-F238E27FC236}">
                <a16:creationId xmlns:a16="http://schemas.microsoft.com/office/drawing/2014/main" id="{C141A037-BF04-435F-B7B3-B2C8F18E15C9}"/>
              </a:ext>
            </a:extLst>
          </p:cNvPr>
          <p:cNvPicPr>
            <a:picLocks noChangeAspect="1"/>
          </p:cNvPicPr>
          <p:nvPr/>
        </p:nvPicPr>
        <p:blipFill>
          <a:blip r:embed="rId5"/>
          <a:stretch>
            <a:fillRect/>
          </a:stretch>
        </p:blipFill>
        <p:spPr>
          <a:xfrm>
            <a:off x="1043467" y="4298485"/>
            <a:ext cx="4919898" cy="5486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Methods</a:t>
            </a:r>
            <a:endParaRPr/>
          </a:p>
        </p:txBody>
      </p:sp>
      <p:sp>
        <p:nvSpPr>
          <p:cNvPr id="210" name="Google Shape;210;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zh-CN" dirty="0"/>
              <a:t>3.    Diagnostic</a:t>
            </a:r>
            <a:endParaRPr dirty="0"/>
          </a:p>
          <a:p>
            <a:pPr marL="0" lvl="0" indent="0" algn="l" rtl="0">
              <a:spcBef>
                <a:spcPts val="1600"/>
              </a:spcBef>
              <a:spcAft>
                <a:spcPts val="0"/>
              </a:spcAft>
              <a:buSzPts val="1800"/>
              <a:buNone/>
            </a:pPr>
            <a:r>
              <a:rPr lang="zh-CN" dirty="0"/>
              <a:t>       i)  Check if there exists any outliers</a:t>
            </a:r>
            <a:endParaRPr dirty="0"/>
          </a:p>
          <a:p>
            <a:pPr marL="0" lvl="0" indent="0" algn="l" rtl="0">
              <a:spcBef>
                <a:spcPts val="1600"/>
              </a:spcBef>
              <a:spcAft>
                <a:spcPts val="0"/>
              </a:spcAft>
              <a:buSzPts val="1800"/>
              <a:buNone/>
            </a:pPr>
            <a:r>
              <a:rPr lang="zh-CN" dirty="0"/>
              <a:t>       ii) Use Cook’s Distance</a:t>
            </a:r>
            <a:r>
              <a:rPr lang="en-US" altLang="zh-CN" dirty="0"/>
              <a:t> and DFBETAS</a:t>
            </a:r>
            <a:r>
              <a:rPr lang="zh-CN" dirty="0"/>
              <a:t> to test these outliers have major influence</a:t>
            </a:r>
            <a:endParaRPr dirty="0"/>
          </a:p>
          <a:p>
            <a:pPr marL="0" lvl="0" indent="0" algn="l" rtl="0">
              <a:spcBef>
                <a:spcPts val="1600"/>
              </a:spcBef>
              <a:spcAft>
                <a:spcPts val="0"/>
              </a:spcAft>
              <a:buSzPts val="1800"/>
              <a:buNone/>
            </a:pPr>
            <a:r>
              <a:rPr lang="zh-CN" dirty="0"/>
              <a:t>       iii) Employ VIF to check multicollinearity</a:t>
            </a:r>
            <a:endParaRPr dirty="0"/>
          </a:p>
          <a:p>
            <a:pPr marL="0" lvl="0" indent="0" algn="l" rtl="0">
              <a:spcBef>
                <a:spcPts val="1600"/>
              </a:spcBef>
              <a:spcAft>
                <a:spcPts val="0"/>
              </a:spcAft>
              <a:buSzPts val="1800"/>
              <a:buNone/>
            </a:pPr>
            <a:r>
              <a:rPr lang="zh-CN" dirty="0"/>
              <a:t>4.    Remedy Methods</a:t>
            </a:r>
            <a:endParaRPr dirty="0"/>
          </a:p>
          <a:p>
            <a:pPr marL="0" lvl="0" indent="0" algn="l" rtl="0">
              <a:spcBef>
                <a:spcPts val="1600"/>
              </a:spcBef>
              <a:spcAft>
                <a:spcPts val="0"/>
              </a:spcAft>
              <a:buSzPts val="1800"/>
              <a:buNone/>
            </a:pPr>
            <a:r>
              <a:rPr lang="zh-CN" dirty="0"/>
              <a:t>       i) Robust regression for influencial cases</a:t>
            </a:r>
            <a:endParaRPr dirty="0"/>
          </a:p>
          <a:p>
            <a:pPr marL="0" lvl="0" indent="0" algn="l" rtl="0">
              <a:spcBef>
                <a:spcPts val="1600"/>
              </a:spcBef>
              <a:spcAft>
                <a:spcPts val="1600"/>
              </a:spcAft>
              <a:buClr>
                <a:schemeClr val="dk1"/>
              </a:buClr>
              <a:buSzPts val="1100"/>
              <a:buFont typeface="Arial"/>
              <a:buNone/>
            </a:pPr>
            <a:r>
              <a:rPr lang="zh-CN" dirty="0"/>
              <a:t>       ii) Ridge regression for multicollinearity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2800"/>
              <a:buFont typeface="Century Gothic"/>
              <a:buNone/>
            </a:pPr>
            <a:r>
              <a:rPr lang="zh-CN"/>
              <a:t>Result - </a:t>
            </a:r>
            <a:r>
              <a:rPr lang="zh-CN" u="sng"/>
              <a:t>Primary Analysis</a:t>
            </a:r>
            <a:endParaRPr u="sng"/>
          </a:p>
        </p:txBody>
      </p:sp>
      <p:sp>
        <p:nvSpPr>
          <p:cNvPr id="216" name="Google Shape;216;p29"/>
          <p:cNvSpPr txBox="1">
            <a:spLocks noGrp="1"/>
          </p:cNvSpPr>
          <p:nvPr>
            <p:ph type="body" idx="1"/>
          </p:nvPr>
        </p:nvSpPr>
        <p:spPr>
          <a:xfrm>
            <a:off x="311700" y="462100"/>
            <a:ext cx="85206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500"/>
              </a:spcAft>
              <a:buClr>
                <a:schemeClr val="dk1"/>
              </a:buClr>
              <a:buSzPts val="1100"/>
              <a:buFont typeface="Arial"/>
              <a:buNone/>
            </a:pPr>
            <a:r>
              <a:rPr lang="zh-CN">
                <a:solidFill>
                  <a:srgbClr val="FFFFFF"/>
                </a:solidFill>
              </a:rPr>
              <a:t>There are correlations between GDP and SS and between GDP and HLE.</a:t>
            </a:r>
            <a:endParaRPr i="1">
              <a:solidFill>
                <a:srgbClr val="FFFFFF"/>
              </a:solidFill>
            </a:endParaRPr>
          </a:p>
        </p:txBody>
      </p:sp>
      <p:sp>
        <p:nvSpPr>
          <p:cNvPr id="217" name="Google Shape;217;p29"/>
          <p:cNvSpPr txBox="1"/>
          <p:nvPr/>
        </p:nvSpPr>
        <p:spPr>
          <a:xfrm>
            <a:off x="715100" y="4346575"/>
            <a:ext cx="4191000" cy="28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CN" sz="1800" i="1">
                <a:solidFill>
                  <a:srgbClr val="FFFFFF"/>
                </a:solidFill>
                <a:latin typeface="Century Gothic"/>
                <a:ea typeface="Century Gothic"/>
                <a:cs typeface="Century Gothic"/>
                <a:sym typeface="Century Gothic"/>
              </a:rPr>
              <a:t>Scatter plot of the full model</a:t>
            </a:r>
            <a:endParaRPr sz="1800">
              <a:solidFill>
                <a:srgbClr val="FFFFFF"/>
              </a:solidFill>
              <a:latin typeface="Century Gothic"/>
              <a:ea typeface="Century Gothic"/>
              <a:cs typeface="Century Gothic"/>
              <a:sym typeface="Century Gothic"/>
            </a:endParaRPr>
          </a:p>
        </p:txBody>
      </p:sp>
      <p:sp>
        <p:nvSpPr>
          <p:cNvPr id="218" name="Google Shape;218;p29"/>
          <p:cNvSpPr txBox="1"/>
          <p:nvPr/>
        </p:nvSpPr>
        <p:spPr>
          <a:xfrm>
            <a:off x="5879496" y="2484267"/>
            <a:ext cx="2540100" cy="28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CN" sz="1800" i="1" dirty="0">
                <a:solidFill>
                  <a:schemeClr val="dk1"/>
                </a:solidFill>
                <a:highlight>
                  <a:srgbClr val="FFFFFF"/>
                </a:highlight>
                <a:latin typeface="Century Gothic"/>
                <a:ea typeface="Century Gothic"/>
                <a:cs typeface="Century Gothic"/>
                <a:sym typeface="Century Gothic"/>
              </a:rPr>
              <a:t>Correlation Matrix</a:t>
            </a:r>
            <a:endParaRPr sz="1800" dirty="0">
              <a:solidFill>
                <a:schemeClr val="lt1"/>
              </a:solidFill>
              <a:highlight>
                <a:srgbClr val="FFFFFF"/>
              </a:highlight>
              <a:latin typeface="Century Gothic"/>
              <a:ea typeface="Century Gothic"/>
              <a:cs typeface="Century Gothic"/>
              <a:sym typeface="Century Gothic"/>
            </a:endParaRPr>
          </a:p>
        </p:txBody>
      </p:sp>
      <p:pic>
        <p:nvPicPr>
          <p:cNvPr id="219" name="Google Shape;219;p29"/>
          <p:cNvPicPr preferRelativeResize="0"/>
          <p:nvPr/>
        </p:nvPicPr>
        <p:blipFill rotWithShape="1">
          <a:blip r:embed="rId3">
            <a:alphaModFix/>
          </a:blip>
          <a:srcRect/>
          <a:stretch/>
        </p:blipFill>
        <p:spPr>
          <a:xfrm>
            <a:off x="161150" y="1240575"/>
            <a:ext cx="5000625" cy="2943225"/>
          </a:xfrm>
          <a:prstGeom prst="rect">
            <a:avLst/>
          </a:prstGeom>
          <a:noFill/>
          <a:ln>
            <a:noFill/>
          </a:ln>
        </p:spPr>
      </p:pic>
      <p:pic>
        <p:nvPicPr>
          <p:cNvPr id="2" name="图片 1">
            <a:extLst>
              <a:ext uri="{FF2B5EF4-FFF2-40B4-BE49-F238E27FC236}">
                <a16:creationId xmlns:a16="http://schemas.microsoft.com/office/drawing/2014/main" id="{3C9F6A8C-32CD-4593-9911-D659AB45B5CC}"/>
              </a:ext>
            </a:extLst>
          </p:cNvPr>
          <p:cNvPicPr>
            <a:picLocks noChangeAspect="1"/>
          </p:cNvPicPr>
          <p:nvPr/>
        </p:nvPicPr>
        <p:blipFill>
          <a:blip r:embed="rId4"/>
          <a:stretch>
            <a:fillRect/>
          </a:stretch>
        </p:blipFill>
        <p:spPr>
          <a:xfrm>
            <a:off x="5540063" y="1240575"/>
            <a:ext cx="3218967" cy="1243692"/>
          </a:xfrm>
          <a:prstGeom prst="rect">
            <a:avLst/>
          </a:prstGeom>
        </p:spPr>
      </p:pic>
      <p:pic>
        <p:nvPicPr>
          <p:cNvPr id="3" name="图片 2">
            <a:extLst>
              <a:ext uri="{FF2B5EF4-FFF2-40B4-BE49-F238E27FC236}">
                <a16:creationId xmlns:a16="http://schemas.microsoft.com/office/drawing/2014/main" id="{70627779-B8B9-4C90-BFC9-8483A5A89B2C}"/>
              </a:ext>
            </a:extLst>
          </p:cNvPr>
          <p:cNvPicPr>
            <a:picLocks noChangeAspect="1"/>
          </p:cNvPicPr>
          <p:nvPr/>
        </p:nvPicPr>
        <p:blipFill>
          <a:blip r:embed="rId5"/>
          <a:stretch>
            <a:fillRect/>
          </a:stretch>
        </p:blipFill>
        <p:spPr>
          <a:xfrm>
            <a:off x="5540063" y="3016754"/>
            <a:ext cx="3218967" cy="1152244"/>
          </a:xfrm>
          <a:prstGeom prst="rect">
            <a:avLst/>
          </a:prstGeom>
        </p:spPr>
      </p:pic>
      <p:sp>
        <p:nvSpPr>
          <p:cNvPr id="10" name="Google Shape;218;p29">
            <a:extLst>
              <a:ext uri="{FF2B5EF4-FFF2-40B4-BE49-F238E27FC236}">
                <a16:creationId xmlns:a16="http://schemas.microsoft.com/office/drawing/2014/main" id="{AB58D2A3-A81E-416D-A04E-4F4AD62B58D0}"/>
              </a:ext>
            </a:extLst>
          </p:cNvPr>
          <p:cNvSpPr txBox="1"/>
          <p:nvPr/>
        </p:nvSpPr>
        <p:spPr>
          <a:xfrm>
            <a:off x="5104280" y="4144487"/>
            <a:ext cx="4090532" cy="28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CN" sz="1800" i="1" dirty="0">
                <a:solidFill>
                  <a:schemeClr val="dk1"/>
                </a:solidFill>
                <a:highlight>
                  <a:srgbClr val="FFFFFF"/>
                </a:highlight>
                <a:latin typeface="Century Gothic"/>
                <a:ea typeface="Century Gothic"/>
                <a:cs typeface="Century Gothic"/>
                <a:sym typeface="Century Gothic"/>
              </a:rPr>
              <a:t>Correlation Matrix</a:t>
            </a:r>
            <a:r>
              <a:rPr lang="en-US" altLang="zh-CN" sz="1800" i="1" dirty="0">
                <a:solidFill>
                  <a:schemeClr val="dk1"/>
                </a:solidFill>
                <a:highlight>
                  <a:srgbClr val="FFFFFF"/>
                </a:highlight>
                <a:latin typeface="Century Gothic"/>
                <a:ea typeface="Century Gothic"/>
                <a:cs typeface="Century Gothic"/>
                <a:sym typeface="Century Gothic"/>
              </a:rPr>
              <a:t> (Standardization)</a:t>
            </a:r>
            <a:endParaRPr sz="1800" dirty="0">
              <a:solidFill>
                <a:schemeClr val="lt1"/>
              </a:solidFill>
              <a:highlight>
                <a:srgbClr val="FFFFFF"/>
              </a:highlight>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p:nvPr/>
        </p:nvSpPr>
        <p:spPr>
          <a:xfrm>
            <a:off x="190500" y="203200"/>
            <a:ext cx="1508100" cy="619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800"/>
              <a:buFont typeface="Century Gothic"/>
              <a:buNone/>
            </a:pPr>
            <a:r>
              <a:rPr lang="zh-CN" sz="2800">
                <a:solidFill>
                  <a:schemeClr val="lt1"/>
                </a:solidFill>
                <a:latin typeface="Century Gothic"/>
                <a:ea typeface="Century Gothic"/>
                <a:cs typeface="Century Gothic"/>
                <a:sym typeface="Century Gothic"/>
              </a:rPr>
              <a:t>Result</a:t>
            </a:r>
            <a:endParaRPr sz="2800">
              <a:solidFill>
                <a:schemeClr val="lt1"/>
              </a:solidFill>
              <a:latin typeface="Century Gothic"/>
              <a:ea typeface="Century Gothic"/>
              <a:cs typeface="Century Gothic"/>
              <a:sym typeface="Century Gothic"/>
            </a:endParaRPr>
          </a:p>
        </p:txBody>
      </p:sp>
      <p:sp>
        <p:nvSpPr>
          <p:cNvPr id="226" name="Google Shape;226;p30"/>
          <p:cNvSpPr txBox="1"/>
          <p:nvPr/>
        </p:nvSpPr>
        <p:spPr>
          <a:xfrm>
            <a:off x="944550" y="1701662"/>
            <a:ext cx="1895400" cy="79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500"/>
              </a:spcAft>
              <a:buClr>
                <a:schemeClr val="dk1"/>
              </a:buClr>
              <a:buSzPts val="1100"/>
              <a:buFont typeface="Arial"/>
              <a:buNone/>
            </a:pPr>
            <a:r>
              <a:rPr lang="zh-CN" sz="1800">
                <a:solidFill>
                  <a:srgbClr val="FFFFFF"/>
                </a:solidFill>
                <a:latin typeface="Century Gothic"/>
                <a:ea typeface="Century Gothic"/>
                <a:cs typeface="Century Gothic"/>
                <a:sym typeface="Century Gothic"/>
              </a:rPr>
              <a:t>Best-subsets model selection</a:t>
            </a:r>
            <a:endParaRPr sz="1800">
              <a:solidFill>
                <a:srgbClr val="FFFFFF"/>
              </a:solidFill>
              <a:latin typeface="Century Gothic"/>
              <a:ea typeface="Century Gothic"/>
              <a:cs typeface="Century Gothic"/>
              <a:sym typeface="Century Gothic"/>
            </a:endParaRPr>
          </a:p>
        </p:txBody>
      </p:sp>
      <p:pic>
        <p:nvPicPr>
          <p:cNvPr id="227" name="Google Shape;227;p30"/>
          <p:cNvPicPr preferRelativeResize="0"/>
          <p:nvPr/>
        </p:nvPicPr>
        <p:blipFill rotWithShape="1">
          <a:blip r:embed="rId3">
            <a:alphaModFix/>
          </a:blip>
          <a:srcRect/>
          <a:stretch/>
        </p:blipFill>
        <p:spPr>
          <a:xfrm>
            <a:off x="2842450" y="103700"/>
            <a:ext cx="4737125" cy="4909676"/>
          </a:xfrm>
          <a:prstGeom prst="rect">
            <a:avLst/>
          </a:prstGeom>
          <a:noFill/>
          <a:ln>
            <a:noFill/>
          </a:ln>
        </p:spPr>
      </p:pic>
    </p:spTree>
  </p:cSld>
  <p:clrMapOvr>
    <a:masterClrMapping/>
  </p:clrMapOvr>
</p:sld>
</file>

<file path=ppt/theme/theme1.xml><?xml version="1.0" encoding="utf-8"?>
<a:theme xmlns:a="http://schemas.openxmlformats.org/drawingml/2006/main" name="离子">
  <a:themeElements>
    <a:clrScheme name="离子">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693</Words>
  <Application>Microsoft Office PowerPoint</Application>
  <PresentationFormat>全屏显示(16:9)</PresentationFormat>
  <Paragraphs>113</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Century Gothic</vt:lpstr>
      <vt:lpstr>Arial</vt:lpstr>
      <vt:lpstr>Calibri</vt:lpstr>
      <vt:lpstr>Times New Roman</vt:lpstr>
      <vt:lpstr>Noto Sans Symbols</vt:lpstr>
      <vt:lpstr>Gill Sans MT</vt:lpstr>
      <vt:lpstr>Wingdings</vt:lpstr>
      <vt:lpstr>Roboto</vt:lpstr>
      <vt:lpstr>Cambria Math</vt:lpstr>
      <vt:lpstr>Comic Sans MS</vt:lpstr>
      <vt:lpstr>离子</vt:lpstr>
      <vt:lpstr>Using Regression Analysis to Predict Happiness Scores of a Country </vt:lpstr>
      <vt:lpstr>Introduction</vt:lpstr>
      <vt:lpstr>Introduction</vt:lpstr>
      <vt:lpstr>Introduction</vt:lpstr>
      <vt:lpstr>Methods</vt:lpstr>
      <vt:lpstr>Methods</vt:lpstr>
      <vt:lpstr>Methods</vt:lpstr>
      <vt:lpstr>Result - Primary Analysis</vt:lpstr>
      <vt:lpstr>PowerPoint 演示文稿</vt:lpstr>
      <vt:lpstr>Result</vt:lpstr>
      <vt:lpstr>Result</vt:lpstr>
      <vt:lpstr>Result - WLS Final Model</vt:lpstr>
      <vt:lpstr>Diagnostics</vt:lpstr>
      <vt:lpstr>Diagnostics</vt:lpstr>
      <vt:lpstr>Diagnostics</vt:lpstr>
      <vt:lpstr>Diagnostics</vt:lpstr>
      <vt:lpstr>Discussion: Interpretation </vt:lpstr>
      <vt:lpstr>Discussion: Relevance</vt:lpstr>
      <vt:lpstr>Discussion: Limitations</vt:lpstr>
      <vt:lpstr>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Regression Analysis to Predict Happiness Scores of a Country </dc:title>
  <cp:lastModifiedBy>Haoran Zhang Sr.</cp:lastModifiedBy>
  <cp:revision>13</cp:revision>
  <dcterms:modified xsi:type="dcterms:W3CDTF">2018-12-05T07:40:19Z</dcterms:modified>
</cp:coreProperties>
</file>